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  <p:sldMasterId id="2147483827" r:id="rId2"/>
    <p:sldMasterId id="2147483860" r:id="rId3"/>
  </p:sldMasterIdLst>
  <p:notesMasterIdLst>
    <p:notesMasterId r:id="rId21"/>
  </p:notesMasterIdLst>
  <p:handoutMasterIdLst>
    <p:handoutMasterId r:id="rId22"/>
  </p:handoutMasterIdLst>
  <p:sldIdLst>
    <p:sldId id="256" r:id="rId4"/>
    <p:sldId id="311" r:id="rId5"/>
    <p:sldId id="323" r:id="rId6"/>
    <p:sldId id="289" r:id="rId7"/>
    <p:sldId id="292" r:id="rId8"/>
    <p:sldId id="324" r:id="rId9"/>
    <p:sldId id="326" r:id="rId10"/>
    <p:sldId id="309" r:id="rId11"/>
    <p:sldId id="313" r:id="rId12"/>
    <p:sldId id="315" r:id="rId13"/>
    <p:sldId id="327" r:id="rId14"/>
    <p:sldId id="328" r:id="rId15"/>
    <p:sldId id="329" r:id="rId16"/>
    <p:sldId id="330" r:id="rId17"/>
    <p:sldId id="312" r:id="rId18"/>
    <p:sldId id="320" r:id="rId19"/>
    <p:sldId id="258" r:id="rId20"/>
  </p:sldIdLst>
  <p:sldSz cx="9144000" cy="6858000" type="screen4x3"/>
  <p:notesSz cx="6864350" cy="9996488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581">
          <p15:clr>
            <a:srgbClr val="A4A3A4"/>
          </p15:clr>
        </p15:guide>
        <p15:guide id="4" orient="horz" pos="3985">
          <p15:clr>
            <a:srgbClr val="A4A3A4"/>
          </p15:clr>
        </p15:guide>
        <p15:guide id="5" orient="horz" pos="1299">
          <p15:clr>
            <a:srgbClr val="A4A3A4"/>
          </p15:clr>
        </p15:guide>
        <p15:guide id="6" pos="5475">
          <p15:clr>
            <a:srgbClr val="A4A3A4"/>
          </p15:clr>
        </p15:guide>
        <p15:guide id="7" pos="2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9" userDrawn="1">
          <p15:clr>
            <a:srgbClr val="A4A3A4"/>
          </p15:clr>
        </p15:guide>
        <p15:guide id="2" pos="216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BA1"/>
    <a:srgbClr val="F6D15E"/>
    <a:srgbClr val="8EBED1"/>
    <a:srgbClr val="003399"/>
    <a:srgbClr val="FF6600"/>
    <a:srgbClr val="E1BF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B5892C-4E69-4807-8022-8B03A213BC60}" v="200" dt="2022-11-04T09:01:59.6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282" autoAdjust="0"/>
    <p:restoredTop sz="83755" autoAdjust="0"/>
  </p:normalViewPr>
  <p:slideViewPr>
    <p:cSldViewPr snapToGrid="0" snapToObjects="1" showGuides="1">
      <p:cViewPr varScale="1">
        <p:scale>
          <a:sx n="104" d="100"/>
          <a:sy n="104" d="100"/>
        </p:scale>
        <p:origin x="1392" y="200"/>
      </p:cViewPr>
      <p:guideLst>
        <p:guide orient="horz" pos="2160"/>
        <p:guide pos="2880"/>
        <p:guide orient="horz" pos="581"/>
        <p:guide orient="horz" pos="3985"/>
        <p:guide orient="horz" pos="1299"/>
        <p:guide pos="5475"/>
        <p:guide pos="29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72" d="100"/>
          <a:sy n="72" d="100"/>
        </p:scale>
        <p:origin x="-3840" y="-108"/>
      </p:cViewPr>
      <p:guideLst>
        <p:guide orient="horz" pos="3149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10D7A2-0E1D-4789-B683-895DD8159D3C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629B87B-BAD9-4AFD-BA17-5A8AAD49234B}">
      <dgm:prSet phldrT="[Texte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GB" noProof="0" dirty="0">
              <a:solidFill>
                <a:schemeClr val="tx2"/>
              </a:solidFill>
              <a:latin typeface="Franklin Gothic Demi"/>
            </a:rPr>
            <a:t>How providers a receivers interact &amp; engage?</a:t>
          </a:r>
        </a:p>
      </dgm:t>
    </dgm:pt>
    <dgm:pt modelId="{B6E45448-6868-46B6-B840-02049282343E}" type="parTrans" cxnId="{5A5D6CC3-AE03-483F-880D-9252C2028F24}">
      <dgm:prSet/>
      <dgm:spPr/>
      <dgm:t>
        <a:bodyPr/>
        <a:lstStyle/>
        <a:p>
          <a:endParaRPr lang="fr-FR"/>
        </a:p>
      </dgm:t>
    </dgm:pt>
    <dgm:pt modelId="{A0234D2D-C618-4BEC-A996-D3E11BAB2274}" type="sibTrans" cxnId="{5A5D6CC3-AE03-483F-880D-9252C2028F24}">
      <dgm:prSet/>
      <dgm:spPr/>
      <dgm:t>
        <a:bodyPr/>
        <a:lstStyle/>
        <a:p>
          <a:endParaRPr lang="fr-FR"/>
        </a:p>
      </dgm:t>
    </dgm:pt>
    <dgm:pt modelId="{EA27955D-3AC1-4110-AC60-12E192236671}">
      <dgm:prSet phldrT="[Texte]" custT="1"/>
      <dgm:spPr>
        <a:solidFill>
          <a:srgbClr val="007BA1"/>
        </a:solidFill>
        <a:ln>
          <a:solidFill>
            <a:srgbClr val="007BA1"/>
          </a:solidFill>
        </a:ln>
      </dgm:spPr>
      <dgm:t>
        <a:bodyPr/>
        <a:lstStyle/>
        <a:p>
          <a:r>
            <a:rPr lang="en-GB" sz="1800" noProof="0" dirty="0">
              <a:solidFill>
                <a:schemeClr val="bg1"/>
              </a:solidFill>
              <a:latin typeface="Franklin Gothic Book"/>
            </a:rPr>
            <a:t>Outputs (tool, solution, etc.) to be selected</a:t>
          </a:r>
          <a:r>
            <a:rPr lang="en-GB" sz="1800" noProof="0" dirty="0">
              <a:solidFill>
                <a:schemeClr val="bg1"/>
              </a:solidFill>
            </a:rPr>
            <a:t> </a:t>
          </a:r>
          <a:r>
            <a:rPr lang="en-GB" sz="2400" noProof="0" dirty="0">
              <a:solidFill>
                <a:srgbClr val="F6D15E"/>
              </a:solidFill>
              <a:latin typeface="Franklin Gothic Demi"/>
            </a:rPr>
            <a:t>(provider)</a:t>
          </a:r>
        </a:p>
      </dgm:t>
    </dgm:pt>
    <dgm:pt modelId="{8DFBDF9D-3EC4-404F-91D9-E479EFE7E45C}" type="parTrans" cxnId="{9A32EFB9-B56D-40A1-8F32-9539B12AA1A9}">
      <dgm:prSet/>
      <dgm:spPr/>
      <dgm:t>
        <a:bodyPr/>
        <a:lstStyle/>
        <a:p>
          <a:endParaRPr lang="fr-FR"/>
        </a:p>
      </dgm:t>
    </dgm:pt>
    <dgm:pt modelId="{C9ABD61F-3D40-4274-85C6-85F0A59FECF9}" type="sibTrans" cxnId="{9A32EFB9-B56D-40A1-8F32-9539B12AA1A9}">
      <dgm:prSet/>
      <dgm:spPr/>
      <dgm:t>
        <a:bodyPr/>
        <a:lstStyle/>
        <a:p>
          <a:endParaRPr lang="fr-FR"/>
        </a:p>
      </dgm:t>
    </dgm:pt>
    <dgm:pt modelId="{B5342460-A309-439E-8333-6063AAE3492B}">
      <dgm:prSet phldrT="[Texte]" custT="1"/>
      <dgm:spPr>
        <a:solidFill>
          <a:srgbClr val="007BA1"/>
        </a:solidFill>
      </dgm:spPr>
      <dgm:t>
        <a:bodyPr/>
        <a:lstStyle/>
        <a:p>
          <a:r>
            <a:rPr lang="en-GB" sz="1800" noProof="0" dirty="0">
              <a:latin typeface="Franklin Gothic Book"/>
            </a:rPr>
            <a:t>Potential re-use targets to be identified and stimulated</a:t>
          </a:r>
          <a:r>
            <a:rPr lang="en-GB" sz="1800" noProof="0" dirty="0"/>
            <a:t> </a:t>
          </a:r>
          <a:r>
            <a:rPr lang="en-GB" sz="2400" noProof="0" dirty="0">
              <a:solidFill>
                <a:srgbClr val="F6D15E"/>
              </a:solidFill>
              <a:latin typeface="Franklin Gothic Demi"/>
            </a:rPr>
            <a:t>(receiver)</a:t>
          </a:r>
        </a:p>
      </dgm:t>
    </dgm:pt>
    <dgm:pt modelId="{DAB2D72B-9EAA-477C-8882-DC047F70D623}" type="parTrans" cxnId="{D6CA160D-62E1-4548-A673-BE779BD6F9B0}">
      <dgm:prSet/>
      <dgm:spPr/>
      <dgm:t>
        <a:bodyPr/>
        <a:lstStyle/>
        <a:p>
          <a:endParaRPr lang="fr-FR"/>
        </a:p>
      </dgm:t>
    </dgm:pt>
    <dgm:pt modelId="{9FDEC865-3951-4CB3-AA5F-D7BECF0EC5F3}" type="sibTrans" cxnId="{D6CA160D-62E1-4548-A673-BE779BD6F9B0}">
      <dgm:prSet/>
      <dgm:spPr/>
      <dgm:t>
        <a:bodyPr/>
        <a:lstStyle/>
        <a:p>
          <a:endParaRPr lang="fr-FR"/>
        </a:p>
      </dgm:t>
    </dgm:pt>
    <dgm:pt modelId="{50879966-8B91-48B7-AE32-2B601CD68B30}" type="pres">
      <dgm:prSet presAssocID="{BB10D7A2-0E1D-4789-B683-895DD8159D3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8591A68-7BE4-4AA9-95A9-4DB2B5F9A238}" type="pres">
      <dgm:prSet presAssocID="{B629B87B-BAD9-4AFD-BA17-5A8AAD49234B}" presName="centerShape" presStyleLbl="node0" presStyleIdx="0" presStyleCnt="1"/>
      <dgm:spPr/>
    </dgm:pt>
    <dgm:pt modelId="{92AC6F84-33D5-45B5-AEE6-7863CDFDB575}" type="pres">
      <dgm:prSet presAssocID="{8DFBDF9D-3EC4-404F-91D9-E479EFE7E45C}" presName="parTrans" presStyleLbl="bgSibTrans2D1" presStyleIdx="0" presStyleCnt="2" custLinFactNeighborX="16177" custLinFactNeighborY="-15178"/>
      <dgm:spPr/>
    </dgm:pt>
    <dgm:pt modelId="{9EE25E14-21C9-43D1-973A-79D9C07077CC}" type="pres">
      <dgm:prSet presAssocID="{EA27955D-3AC1-4110-AC60-12E192236671}" presName="node" presStyleLbl="node1" presStyleIdx="0" presStyleCnt="2" custRadScaleRad="98162" custRadScaleInc="-13714">
        <dgm:presLayoutVars>
          <dgm:bulletEnabled val="1"/>
        </dgm:presLayoutVars>
      </dgm:prSet>
      <dgm:spPr/>
    </dgm:pt>
    <dgm:pt modelId="{2C2F1867-1DB7-4A4B-B617-A8E2A0E0F3AA}" type="pres">
      <dgm:prSet presAssocID="{DAB2D72B-9EAA-477C-8882-DC047F70D623}" presName="parTrans" presStyleLbl="bgSibTrans2D1" presStyleIdx="1" presStyleCnt="2" custLinFactNeighborX="-16048" custLinFactNeighborY="-18954"/>
      <dgm:spPr/>
    </dgm:pt>
    <dgm:pt modelId="{1B70DB51-BE74-42E0-8250-D17FFC303E9C}" type="pres">
      <dgm:prSet presAssocID="{B5342460-A309-439E-8333-6063AAE3492B}" presName="node" presStyleLbl="node1" presStyleIdx="1" presStyleCnt="2" custRadScaleRad="96333" custRadScaleInc="11361">
        <dgm:presLayoutVars>
          <dgm:bulletEnabled val="1"/>
        </dgm:presLayoutVars>
      </dgm:prSet>
      <dgm:spPr/>
    </dgm:pt>
  </dgm:ptLst>
  <dgm:cxnLst>
    <dgm:cxn modelId="{D6CA160D-62E1-4548-A673-BE779BD6F9B0}" srcId="{B629B87B-BAD9-4AFD-BA17-5A8AAD49234B}" destId="{B5342460-A309-439E-8333-6063AAE3492B}" srcOrd="1" destOrd="0" parTransId="{DAB2D72B-9EAA-477C-8882-DC047F70D623}" sibTransId="{9FDEC865-3951-4CB3-AA5F-D7BECF0EC5F3}"/>
    <dgm:cxn modelId="{7F4EDB36-C5E1-49C8-AFDA-54A671BA5A39}" type="presOf" srcId="{B5342460-A309-439E-8333-6063AAE3492B}" destId="{1B70DB51-BE74-42E0-8250-D17FFC303E9C}" srcOrd="0" destOrd="0" presId="urn:microsoft.com/office/officeart/2005/8/layout/radial4"/>
    <dgm:cxn modelId="{61905D51-47C6-48DD-8FC2-7899ACBA11F8}" type="presOf" srcId="{BB10D7A2-0E1D-4789-B683-895DD8159D3C}" destId="{50879966-8B91-48B7-AE32-2B601CD68B30}" srcOrd="0" destOrd="0" presId="urn:microsoft.com/office/officeart/2005/8/layout/radial4"/>
    <dgm:cxn modelId="{432ED367-78C7-451F-821F-35A830A64EB9}" type="presOf" srcId="{8DFBDF9D-3EC4-404F-91D9-E479EFE7E45C}" destId="{92AC6F84-33D5-45B5-AEE6-7863CDFDB575}" srcOrd="0" destOrd="0" presId="urn:microsoft.com/office/officeart/2005/8/layout/radial4"/>
    <dgm:cxn modelId="{5240BD74-3508-4E45-8D0B-594EBD565588}" type="presOf" srcId="{DAB2D72B-9EAA-477C-8882-DC047F70D623}" destId="{2C2F1867-1DB7-4A4B-B617-A8E2A0E0F3AA}" srcOrd="0" destOrd="0" presId="urn:microsoft.com/office/officeart/2005/8/layout/radial4"/>
    <dgm:cxn modelId="{9A32EFB9-B56D-40A1-8F32-9539B12AA1A9}" srcId="{B629B87B-BAD9-4AFD-BA17-5A8AAD49234B}" destId="{EA27955D-3AC1-4110-AC60-12E192236671}" srcOrd="0" destOrd="0" parTransId="{8DFBDF9D-3EC4-404F-91D9-E479EFE7E45C}" sibTransId="{C9ABD61F-3D40-4274-85C6-85F0A59FECF9}"/>
    <dgm:cxn modelId="{5A5D6CC3-AE03-483F-880D-9252C2028F24}" srcId="{BB10D7A2-0E1D-4789-B683-895DD8159D3C}" destId="{B629B87B-BAD9-4AFD-BA17-5A8AAD49234B}" srcOrd="0" destOrd="0" parTransId="{B6E45448-6868-46B6-B840-02049282343E}" sibTransId="{A0234D2D-C618-4BEC-A996-D3E11BAB2274}"/>
    <dgm:cxn modelId="{6B4041EA-BBD3-4402-B4D4-587E449606AA}" type="presOf" srcId="{EA27955D-3AC1-4110-AC60-12E192236671}" destId="{9EE25E14-21C9-43D1-973A-79D9C07077CC}" srcOrd="0" destOrd="0" presId="urn:microsoft.com/office/officeart/2005/8/layout/radial4"/>
    <dgm:cxn modelId="{13B59CF3-81DA-4B07-B6FC-EE43D436437C}" type="presOf" srcId="{B629B87B-BAD9-4AFD-BA17-5A8AAD49234B}" destId="{A8591A68-7BE4-4AA9-95A9-4DB2B5F9A238}" srcOrd="0" destOrd="0" presId="urn:microsoft.com/office/officeart/2005/8/layout/radial4"/>
    <dgm:cxn modelId="{0EB85402-9EB2-4CE9-95BF-12A4142BDEFB}" type="presParOf" srcId="{50879966-8B91-48B7-AE32-2B601CD68B30}" destId="{A8591A68-7BE4-4AA9-95A9-4DB2B5F9A238}" srcOrd="0" destOrd="0" presId="urn:microsoft.com/office/officeart/2005/8/layout/radial4"/>
    <dgm:cxn modelId="{8F3E2775-A264-4998-A37E-2C25FEFADD29}" type="presParOf" srcId="{50879966-8B91-48B7-AE32-2B601CD68B30}" destId="{92AC6F84-33D5-45B5-AEE6-7863CDFDB575}" srcOrd="1" destOrd="0" presId="urn:microsoft.com/office/officeart/2005/8/layout/radial4"/>
    <dgm:cxn modelId="{1CF77A3E-4902-45CC-8B1C-9C1DF619AEF2}" type="presParOf" srcId="{50879966-8B91-48B7-AE32-2B601CD68B30}" destId="{9EE25E14-21C9-43D1-973A-79D9C07077CC}" srcOrd="2" destOrd="0" presId="urn:microsoft.com/office/officeart/2005/8/layout/radial4"/>
    <dgm:cxn modelId="{F573046D-D61F-4B49-8596-012700D328BB}" type="presParOf" srcId="{50879966-8B91-48B7-AE32-2B601CD68B30}" destId="{2C2F1867-1DB7-4A4B-B617-A8E2A0E0F3AA}" srcOrd="3" destOrd="0" presId="urn:microsoft.com/office/officeart/2005/8/layout/radial4"/>
    <dgm:cxn modelId="{B0E9DF2B-D3A8-449E-9C94-0C48A61078D7}" type="presParOf" srcId="{50879966-8B91-48B7-AE32-2B601CD68B30}" destId="{1B70DB51-BE74-42E0-8250-D17FFC303E9C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591A68-7BE4-4AA9-95A9-4DB2B5F9A238}">
      <dsp:nvSpPr>
        <dsp:cNvPr id="0" name=""/>
        <dsp:cNvSpPr/>
      </dsp:nvSpPr>
      <dsp:spPr>
        <a:xfrm>
          <a:off x="2525023" y="1342771"/>
          <a:ext cx="2090982" cy="2090982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 dirty="0">
              <a:solidFill>
                <a:schemeClr val="tx2"/>
              </a:solidFill>
              <a:latin typeface="Franklin Gothic Demi"/>
            </a:rPr>
            <a:t>How providers a receivers interact &amp; engage?</a:t>
          </a:r>
        </a:p>
      </dsp:txBody>
      <dsp:txXfrm>
        <a:off x="2831240" y="1648988"/>
        <a:ext cx="1478548" cy="1478548"/>
      </dsp:txXfrm>
    </dsp:sp>
    <dsp:sp modelId="{92AC6F84-33D5-45B5-AEE6-7863CDFDB575}">
      <dsp:nvSpPr>
        <dsp:cNvPr id="0" name=""/>
        <dsp:cNvSpPr/>
      </dsp:nvSpPr>
      <dsp:spPr>
        <a:xfrm rot="12159444">
          <a:off x="1249743" y="1255422"/>
          <a:ext cx="1588987" cy="59593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E25E14-21C9-43D1-973A-79D9C07077CC}">
      <dsp:nvSpPr>
        <dsp:cNvPr id="0" name=""/>
        <dsp:cNvSpPr/>
      </dsp:nvSpPr>
      <dsp:spPr>
        <a:xfrm>
          <a:off x="60791" y="543209"/>
          <a:ext cx="1986433" cy="1589146"/>
        </a:xfrm>
        <a:prstGeom prst="roundRect">
          <a:avLst>
            <a:gd name="adj" fmla="val 10000"/>
          </a:avLst>
        </a:prstGeom>
        <a:solidFill>
          <a:srgbClr val="007BA1"/>
        </a:solidFill>
        <a:ln w="25400" cap="flat" cmpd="sng" algn="ctr">
          <a:solidFill>
            <a:srgbClr val="007BA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>
              <a:solidFill>
                <a:schemeClr val="bg1"/>
              </a:solidFill>
              <a:latin typeface="Franklin Gothic Book"/>
            </a:rPr>
            <a:t>Outputs (tool, solution, etc.) to be selected</a:t>
          </a:r>
          <a:r>
            <a:rPr lang="en-GB" sz="1800" kern="1200" noProof="0" dirty="0">
              <a:solidFill>
                <a:schemeClr val="bg1"/>
              </a:solidFill>
            </a:rPr>
            <a:t> </a:t>
          </a:r>
          <a:r>
            <a:rPr lang="en-GB" sz="2400" kern="1200" noProof="0" dirty="0">
              <a:solidFill>
                <a:srgbClr val="F6D15E"/>
              </a:solidFill>
              <a:latin typeface="Franklin Gothic Demi"/>
            </a:rPr>
            <a:t>(provider)</a:t>
          </a:r>
        </a:p>
      </dsp:txBody>
      <dsp:txXfrm>
        <a:off x="107335" y="589753"/>
        <a:ext cx="1893345" cy="1496058"/>
      </dsp:txXfrm>
    </dsp:sp>
    <dsp:sp modelId="{2C2F1867-1DB7-4A4B-B617-A8E2A0E0F3AA}">
      <dsp:nvSpPr>
        <dsp:cNvPr id="0" name=""/>
        <dsp:cNvSpPr/>
      </dsp:nvSpPr>
      <dsp:spPr>
        <a:xfrm rot="20113494">
          <a:off x="4282998" y="1178762"/>
          <a:ext cx="1540972" cy="59593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70DB51-BE74-42E0-8250-D17FFC303E9C}">
      <dsp:nvSpPr>
        <dsp:cNvPr id="0" name=""/>
        <dsp:cNvSpPr/>
      </dsp:nvSpPr>
      <dsp:spPr>
        <a:xfrm>
          <a:off x="5007134" y="472228"/>
          <a:ext cx="1986433" cy="1589146"/>
        </a:xfrm>
        <a:prstGeom prst="roundRect">
          <a:avLst>
            <a:gd name="adj" fmla="val 10000"/>
          </a:avLst>
        </a:prstGeom>
        <a:solidFill>
          <a:srgbClr val="007BA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>
              <a:latin typeface="Franklin Gothic Book"/>
            </a:rPr>
            <a:t>Potential re-use targets to be identified and stimulated</a:t>
          </a:r>
          <a:r>
            <a:rPr lang="en-GB" sz="1800" kern="1200" noProof="0" dirty="0"/>
            <a:t> </a:t>
          </a:r>
          <a:r>
            <a:rPr lang="en-GB" sz="2400" kern="1200" noProof="0" dirty="0">
              <a:solidFill>
                <a:srgbClr val="F6D15E"/>
              </a:solidFill>
              <a:latin typeface="Franklin Gothic Demi"/>
            </a:rPr>
            <a:t>(receiver)</a:t>
          </a:r>
        </a:p>
      </dsp:txBody>
      <dsp:txXfrm>
        <a:off x="5053678" y="518772"/>
        <a:ext cx="1893345" cy="14960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4756" cy="499281"/>
          </a:xfrm>
          <a:prstGeom prst="rect">
            <a:avLst/>
          </a:prstGeom>
        </p:spPr>
        <p:txBody>
          <a:bodyPr vert="horz" lIns="88930" tIns="44465" rIns="88930" bIns="4446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8060" y="1"/>
            <a:ext cx="2974756" cy="499281"/>
          </a:xfrm>
          <a:prstGeom prst="rect">
            <a:avLst/>
          </a:prstGeom>
        </p:spPr>
        <p:txBody>
          <a:bodyPr vert="horz" lIns="88930" tIns="44465" rIns="88930" bIns="44465" rtlCol="0"/>
          <a:lstStyle>
            <a:lvl1pPr algn="r">
              <a:defRPr sz="1200"/>
            </a:lvl1pPr>
          </a:lstStyle>
          <a:p>
            <a:fld id="{F4875627-49FE-4C61-A90C-CD64D9B89875}" type="datetimeFigureOut">
              <a:rPr lang="de-DE" smtClean="0"/>
              <a:t>04.11.22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95657"/>
            <a:ext cx="2974756" cy="499281"/>
          </a:xfrm>
          <a:prstGeom prst="rect">
            <a:avLst/>
          </a:prstGeom>
        </p:spPr>
        <p:txBody>
          <a:bodyPr vert="horz" lIns="88930" tIns="44465" rIns="88930" bIns="4446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8060" y="9495657"/>
            <a:ext cx="2974756" cy="499281"/>
          </a:xfrm>
          <a:prstGeom prst="rect">
            <a:avLst/>
          </a:prstGeom>
        </p:spPr>
        <p:txBody>
          <a:bodyPr vert="horz" lIns="88930" tIns="44465" rIns="88930" bIns="44465" rtlCol="0" anchor="b"/>
          <a:lstStyle>
            <a:lvl1pPr algn="r">
              <a:defRPr sz="1200"/>
            </a:lvl1pPr>
          </a:lstStyle>
          <a:p>
            <a:fld id="{5EC59734-F9C5-4339-B6BC-41D6FCA3139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611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4756" cy="500833"/>
          </a:xfrm>
          <a:prstGeom prst="rect">
            <a:avLst/>
          </a:prstGeom>
        </p:spPr>
        <p:txBody>
          <a:bodyPr vert="horz" lIns="88930" tIns="44465" rIns="88930" bIns="4446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8060" y="1"/>
            <a:ext cx="2974756" cy="500833"/>
          </a:xfrm>
          <a:prstGeom prst="rect">
            <a:avLst/>
          </a:prstGeom>
        </p:spPr>
        <p:txBody>
          <a:bodyPr vert="horz" lIns="88930" tIns="44465" rIns="88930" bIns="44465" rtlCol="0"/>
          <a:lstStyle>
            <a:lvl1pPr algn="r">
              <a:defRPr sz="1200"/>
            </a:lvl1pPr>
          </a:lstStyle>
          <a:p>
            <a:fld id="{9CE4E702-3C30-214C-9DDC-EAF3EC8730DF}" type="datetimeFigureOut">
              <a:rPr lang="de-DE" smtClean="0"/>
              <a:t>04.11.22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1249363"/>
            <a:ext cx="4498975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930" tIns="44465" rIns="88930" bIns="44465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6130" y="4811402"/>
            <a:ext cx="5492094" cy="3935332"/>
          </a:xfrm>
          <a:prstGeom prst="rect">
            <a:avLst/>
          </a:prstGeom>
        </p:spPr>
        <p:txBody>
          <a:bodyPr vert="horz" lIns="88930" tIns="44465" rIns="88930" bIns="44465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95657"/>
            <a:ext cx="2974756" cy="500833"/>
          </a:xfrm>
          <a:prstGeom prst="rect">
            <a:avLst/>
          </a:prstGeom>
        </p:spPr>
        <p:txBody>
          <a:bodyPr vert="horz" lIns="88930" tIns="44465" rIns="88930" bIns="4446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8060" y="9495657"/>
            <a:ext cx="2974756" cy="500833"/>
          </a:xfrm>
          <a:prstGeom prst="rect">
            <a:avLst/>
          </a:prstGeom>
        </p:spPr>
        <p:txBody>
          <a:bodyPr vert="horz" lIns="88930" tIns="44465" rIns="88930" bIns="44465" rtlCol="0" anchor="b"/>
          <a:lstStyle>
            <a:lvl1pPr algn="r">
              <a:defRPr sz="1200"/>
            </a:lvl1pPr>
          </a:lstStyle>
          <a:p>
            <a:fld id="{6436F783-29CF-0A40-A357-1453B63EA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520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41714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715">
              <a:defRPr/>
            </a:pPr>
            <a:r>
              <a:rPr lang="en-GB" noProof="0" dirty="0"/>
              <a:t>4/ Question of type of information available ; need sometime to rework, adapt the information</a:t>
            </a:r>
          </a:p>
          <a:p>
            <a:pPr defTabSz="921715">
              <a:defRPr/>
            </a:pPr>
            <a:r>
              <a:rPr lang="en-GB" noProof="0" dirty="0"/>
              <a:t>5/ Not all partners want to share their results !</a:t>
            </a:r>
          </a:p>
          <a:p>
            <a:pPr defTabSz="921715">
              <a:defRPr/>
            </a:pPr>
            <a:r>
              <a:rPr lang="en-GB" noProof="0" dirty="0"/>
              <a:t>6/ Capitalisation require resources; Programmes must provide adequate means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7854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5111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3595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0687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6513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657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405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562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3895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SB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60858">
              <a:defRPr/>
            </a:pPr>
            <a:fld id="{B0557C28-503D-9F4E-8E87-9330D62C94C6}" type="slidenum">
              <a:rPr lang="fr-FR">
                <a:solidFill>
                  <a:prstClr val="black"/>
                </a:solidFill>
                <a:latin typeface="Calibri"/>
              </a:rPr>
              <a:pPr defTabSz="460858">
                <a:defRPr/>
              </a:pPr>
              <a:t>7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1395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9317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1/ Being aware of the priorities of potential takers</a:t>
            </a:r>
          </a:p>
          <a:p>
            <a:r>
              <a:rPr lang="en-GB" noProof="0" dirty="0"/>
              <a:t>2/ To have an operational dimension. Not only sharing information</a:t>
            </a:r>
          </a:p>
          <a:p>
            <a:r>
              <a:rPr lang="en-GB" noProof="0" dirty="0"/>
              <a:t>3/ See what already exist; importance of knowledge management at transnational level… (Interact)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3009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8313" y="2129881"/>
            <a:ext cx="4932362" cy="1231106"/>
          </a:xfrm>
        </p:spPr>
        <p:txBody>
          <a:bodyPr anchor="b" anchorCtr="0"/>
          <a:lstStyle>
            <a:lvl1pPr>
              <a:defRPr baseline="0">
                <a:latin typeface="Franklin Gothic Demi" charset="0"/>
              </a:defRPr>
            </a:lvl1pPr>
          </a:lstStyle>
          <a:p>
            <a:r>
              <a:rPr lang="en-GB" noProof="0" dirty="0"/>
              <a:t>Insert Presentation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313" y="3508349"/>
            <a:ext cx="4932362" cy="7448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200" baseline="0">
                <a:solidFill>
                  <a:schemeClr val="tx1"/>
                </a:solidFill>
                <a:latin typeface="+mn-lt"/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Name of the event</a:t>
            </a:r>
          </a:p>
          <a:p>
            <a:r>
              <a:rPr lang="en-GB" noProof="0" dirty="0"/>
              <a:t>Day Month Year  I  City, Country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468313" y="3438447"/>
            <a:ext cx="4932362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Bildplatzhalter 10"/>
          <p:cNvSpPr>
            <a:spLocks noGrp="1"/>
          </p:cNvSpPr>
          <p:nvPr>
            <p:ph type="pic" sz="quarter" idx="10"/>
          </p:nvPr>
        </p:nvSpPr>
        <p:spPr>
          <a:xfrm>
            <a:off x="5688013" y="2060575"/>
            <a:ext cx="2987675" cy="4068763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4866606"/>
            <a:ext cx="4932362" cy="384721"/>
          </a:xfrm>
          <a:prstGeom prst="rect">
            <a:avLst/>
          </a:prstGeom>
        </p:spPr>
        <p:txBody>
          <a:bodyPr wrap="square" lIns="0" tIns="0" rIns="0">
            <a:spAutoFit/>
          </a:bodyPr>
          <a:lstStyle>
            <a:lvl1pPr>
              <a:defRPr sz="2200" baseline="0">
                <a:solidFill>
                  <a:schemeClr val="accent2"/>
                </a:solidFill>
                <a:latin typeface="Franklin Gothic Demi" charset="0"/>
              </a:defRPr>
            </a:lvl1pPr>
          </a:lstStyle>
          <a:p>
            <a:pPr marL="457178" marR="0" lvl="0" indent="-457178" algn="l" defTabSz="6095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/>
              <a:t>Insert </a:t>
            </a:r>
            <a:r>
              <a:rPr lang="en-GB" noProof="0" dirty="0" err="1"/>
              <a:t>Autor</a:t>
            </a:r>
            <a:r>
              <a:rPr lang="en-GB" noProof="0" dirty="0"/>
              <a:t> and Organisation</a:t>
            </a:r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9728" y="6205367"/>
            <a:ext cx="1965960" cy="49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12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3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pos="3583" userDrawn="1">
          <p15:clr>
            <a:srgbClr val="FBAE40"/>
          </p15:clr>
        </p15:guide>
        <p15:guide id="2" pos="340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Diagrammplatzhalter 5"/>
          <p:cNvSpPr>
            <a:spLocks noGrp="1"/>
          </p:cNvSpPr>
          <p:nvPr>
            <p:ph type="chart" sz="quarter" idx="12"/>
          </p:nvPr>
        </p:nvSpPr>
        <p:spPr>
          <a:xfrm>
            <a:off x="468313" y="2060575"/>
            <a:ext cx="4103687" cy="424815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708488" y="2060575"/>
            <a:ext cx="3967200" cy="4248150"/>
          </a:xfrm>
        </p:spPr>
        <p:txBody>
          <a:bodyPr/>
          <a:lstStyle>
            <a:lvl1pPr marL="0" indent="0">
              <a:buFontTx/>
              <a:buNone/>
              <a:defRPr sz="2200" baseline="0"/>
            </a:lvl1pPr>
            <a:lvl2pPr marL="360000" indent="0">
              <a:buFontTx/>
              <a:buNone/>
              <a:defRPr/>
            </a:lvl2pPr>
            <a:lvl3pPr marL="720000" indent="0">
              <a:buFontTx/>
              <a:buNone/>
              <a:defRPr/>
            </a:lvl3pPr>
            <a:lvl4pPr marL="1080000" indent="0">
              <a:buFontTx/>
              <a:buNone/>
              <a:defRPr/>
            </a:lvl4pPr>
            <a:lvl5pPr marL="1440000" indent="0">
              <a:buFontTx/>
              <a:buNone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Smar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17851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1BA3-64AB-434F-B310-315F32FB89B7}" type="datetimeFigureOut">
              <a:rPr lang="fr-FR" smtClean="0"/>
              <a:pPr/>
              <a:t>04/11/2022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4506C-FCFC-D64A-BA40-19FB3BD2A8E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497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1BA3-64AB-434F-B310-315F32FB89B7}" type="datetimeFigureOut">
              <a:rPr lang="fr-FR" smtClean="0"/>
              <a:pPr/>
              <a:t>04/11/2022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4506C-FCFC-D64A-BA40-19FB3BD2A8E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676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1BA3-64AB-434F-B310-315F32FB89B7}" type="datetimeFigureOut">
              <a:rPr lang="fr-FR" smtClean="0"/>
              <a:pPr/>
              <a:t>04/11/2022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4506C-FCFC-D64A-BA40-19FB3BD2A8E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6287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1BA3-64AB-434F-B310-315F32FB89B7}" type="datetimeFigureOut">
              <a:rPr lang="fr-FR" smtClean="0"/>
              <a:pPr/>
              <a:t>04/11/2022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4506C-FCFC-D64A-BA40-19FB3BD2A8E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585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1BA3-64AB-434F-B310-315F32FB89B7}" type="datetimeFigureOut">
              <a:rPr lang="fr-FR" smtClean="0"/>
              <a:pPr/>
              <a:t>04/11/2022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4506C-FCFC-D64A-BA40-19FB3BD2A8E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5995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1BA3-64AB-434F-B310-315F32FB89B7}" type="datetimeFigureOut">
              <a:rPr lang="fr-FR" smtClean="0"/>
              <a:pPr/>
              <a:t>04/11/2022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4506C-FCFC-D64A-BA40-19FB3BD2A8E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4979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1BA3-64AB-434F-B310-315F32FB89B7}" type="datetimeFigureOut">
              <a:rPr lang="fr-FR" smtClean="0"/>
              <a:pPr/>
              <a:t>04/11/2022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4506C-FCFC-D64A-BA40-19FB3BD2A8E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0014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1BA3-64AB-434F-B310-315F32FB89B7}" type="datetimeFigureOut">
              <a:rPr lang="fr-FR" smtClean="0"/>
              <a:pPr/>
              <a:t>04/11/2022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4506C-FCFC-D64A-BA40-19FB3BD2A8E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683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8313" y="2261786"/>
            <a:ext cx="4932362" cy="615553"/>
          </a:xfrm>
        </p:spPr>
        <p:txBody>
          <a:bodyPr anchor="b" anchorCtr="0"/>
          <a:lstStyle/>
          <a:p>
            <a:r>
              <a:rPr lang="en-GB" noProof="0" dirty="0"/>
              <a:t>Insert Chapter title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468313" y="2954799"/>
            <a:ext cx="4932362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Bildplatzhalter 10"/>
          <p:cNvSpPr>
            <a:spLocks noGrp="1"/>
          </p:cNvSpPr>
          <p:nvPr>
            <p:ph type="pic" sz="quarter" idx="10"/>
          </p:nvPr>
        </p:nvSpPr>
        <p:spPr>
          <a:xfrm>
            <a:off x="468313" y="3429000"/>
            <a:ext cx="4932362" cy="2700339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7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3037806"/>
            <a:ext cx="4932362" cy="384721"/>
          </a:xfrm>
          <a:prstGeom prst="rect">
            <a:avLst/>
          </a:prstGeom>
        </p:spPr>
        <p:txBody>
          <a:bodyPr wrap="square" lIns="0" tIns="0" rIns="0">
            <a:spAutoFit/>
          </a:bodyPr>
          <a:lstStyle>
            <a:lvl1pPr>
              <a:defRPr sz="2200" baseline="0">
                <a:solidFill>
                  <a:schemeClr val="accent2"/>
                </a:solidFill>
                <a:latin typeface="Franklin Gothic Demi" charset="0"/>
              </a:defRPr>
            </a:lvl1pPr>
          </a:lstStyle>
          <a:p>
            <a:pPr marL="457178" marR="0" lvl="0" indent="-457178" algn="l" defTabSz="6095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/>
              <a:t>Insert Subtitle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pos="3583">
          <p15:clr>
            <a:srgbClr val="FBAE40"/>
          </p15:clr>
        </p15:guide>
        <p15:guide id="2" pos="340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1BA3-64AB-434F-B310-315F32FB89B7}" type="datetimeFigureOut">
              <a:rPr lang="fr-FR" smtClean="0"/>
              <a:pPr/>
              <a:t>04/11/2022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4506C-FCFC-D64A-BA40-19FB3BD2A8E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179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1BA3-64AB-434F-B310-315F32FB89B7}" type="datetimeFigureOut">
              <a:rPr lang="fr-FR" smtClean="0"/>
              <a:pPr/>
              <a:t>04/11/2022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4506C-FCFC-D64A-BA40-19FB3BD2A8E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58580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1BA3-64AB-434F-B310-315F32FB89B7}" type="datetimeFigureOut">
              <a:rPr lang="fr-FR" smtClean="0"/>
              <a:pPr/>
              <a:t>04/11/2022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4506C-FCFC-D64A-BA40-19FB3BD2A8E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315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468313" y="2745434"/>
            <a:ext cx="4932362" cy="615553"/>
          </a:xfrm>
        </p:spPr>
        <p:txBody>
          <a:bodyPr anchor="b" anchorCtr="0"/>
          <a:lstStyle/>
          <a:p>
            <a:r>
              <a:rPr lang="en-GB" noProof="0" dirty="0"/>
              <a:t>The End</a:t>
            </a:r>
          </a:p>
        </p:txBody>
      </p:sp>
      <p:sp>
        <p:nvSpPr>
          <p:cNvPr id="10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313" y="3508349"/>
            <a:ext cx="4932362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200" baseline="0">
                <a:solidFill>
                  <a:schemeClr val="tx1"/>
                </a:solidFill>
                <a:latin typeface="Franklin Gothic Book" charset="0"/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Insert last words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468313" y="3438447"/>
            <a:ext cx="4932362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3900267"/>
            <a:ext cx="4932362" cy="384721"/>
          </a:xfrm>
          <a:prstGeom prst="rect">
            <a:avLst/>
          </a:prstGeom>
        </p:spPr>
        <p:txBody>
          <a:bodyPr wrap="square" lIns="0" tIns="0" rIns="0">
            <a:spAutoFit/>
          </a:bodyPr>
          <a:lstStyle>
            <a:lvl1pPr>
              <a:defRPr sz="2200" baseline="0">
                <a:solidFill>
                  <a:schemeClr val="accent2"/>
                </a:solidFill>
                <a:latin typeface="Franklin Gothic Demi" charset="0"/>
              </a:defRPr>
            </a:lvl1pPr>
          </a:lstStyle>
          <a:p>
            <a:pPr marL="457178" marR="0" lvl="0" indent="-457178" algn="l" defTabSz="6095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/>
              <a:t>Insert URL</a:t>
            </a:r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9728" y="6205367"/>
            <a:ext cx="1965960" cy="490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pos="3583">
          <p15:clr>
            <a:srgbClr val="FBAE40"/>
          </p15:clr>
        </p15:guide>
        <p15:guide id="2" pos="34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>
            <a:lvl1pPr>
              <a:defRPr baseline="0">
                <a:latin typeface="Franklin Gothic Demi" charset="0"/>
              </a:defRPr>
            </a:lvl1pPr>
          </a:lstStyle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92847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/>
        <p:txBody>
          <a:bodyPr/>
          <a:lstStyle>
            <a:lvl1pPr marL="360000" indent="-360000">
              <a:buClr>
                <a:schemeClr val="tx1"/>
              </a:buClr>
              <a:buFont typeface="+mj-lt"/>
              <a:buAutoNum type="arabicPeriod"/>
              <a:defRPr>
                <a:latin typeface="+mn-lt"/>
              </a:defRPr>
            </a:lvl1pPr>
            <a:lvl2pPr marL="360000" indent="-360000">
              <a:buClr>
                <a:schemeClr val="tx1"/>
              </a:buClr>
              <a:buFont typeface="+mj-lt"/>
              <a:buAutoNum type="arabicPeriod"/>
              <a:defRPr/>
            </a:lvl2pPr>
            <a:lvl3pPr marL="360000" indent="-360000">
              <a:buClr>
                <a:schemeClr val="tx1"/>
              </a:buClr>
              <a:buFont typeface="+mj-lt"/>
              <a:buAutoNum type="arabicPeriod"/>
              <a:defRPr/>
            </a:lvl3pPr>
            <a:lvl4pPr marL="360000" indent="-360000">
              <a:buClr>
                <a:schemeClr val="tx1"/>
              </a:buClr>
              <a:buFont typeface="+mj-lt"/>
              <a:buAutoNum type="arabicPeriod"/>
              <a:defRPr/>
            </a:lvl4pPr>
            <a:lvl5pPr marL="360000" indent="-360000">
              <a:buClr>
                <a:schemeClr val="tx1"/>
              </a:buClr>
              <a:buFont typeface="+mj-lt"/>
              <a:buAutoNum type="arabicPeriod"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0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0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0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5" name="Textfeld 4"/>
          <p:cNvSpPr txBox="1"/>
          <p:nvPr userDrawn="1"/>
        </p:nvSpPr>
        <p:spPr>
          <a:xfrm>
            <a:off x="3518452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14" y="908050"/>
            <a:ext cx="2656264" cy="2592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87256" y="2060575"/>
            <a:ext cx="6088432" cy="484748"/>
          </a:xfrm>
        </p:spPr>
        <p:txBody>
          <a:bodyPr/>
          <a:lstStyle>
            <a:lvl1pPr>
              <a:defRPr baseline="0">
                <a:solidFill>
                  <a:schemeClr val="accent2"/>
                </a:solidFill>
                <a:latin typeface="Franklin Gothic Medium" charset="0"/>
              </a:defRPr>
            </a:lvl1pPr>
          </a:lstStyle>
          <a:p>
            <a:r>
              <a:rPr lang="en-GB" noProof="0" dirty="0" err="1"/>
              <a:t>Mastertitelformat</a:t>
            </a:r>
            <a:r>
              <a:rPr lang="de-DE" dirty="0"/>
              <a:t> bearbeiten</a:t>
            </a:r>
          </a:p>
        </p:txBody>
      </p:sp>
    </p:spTree>
    <p:extLst>
      <p:ext uri="{BB962C8B-B14F-4D97-AF65-F5344CB8AC3E}">
        <p14:creationId xmlns:p14="http://schemas.microsoft.com/office/powerpoint/2010/main" val="107899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318" y="908050"/>
            <a:ext cx="6881364" cy="541327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24250" y="2378290"/>
            <a:ext cx="5576930" cy="484748"/>
          </a:xfrm>
        </p:spPr>
        <p:txBody>
          <a:bodyPr/>
          <a:lstStyle>
            <a:lvl1pPr>
              <a:defRPr sz="3500" baseline="0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en-GB" noProof="0" dirty="0" err="1"/>
              <a:t>Mastertitelformat</a:t>
            </a:r>
            <a:r>
              <a:rPr lang="de-DE" dirty="0"/>
              <a:t>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s left and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468313" y="2060572"/>
            <a:ext cx="3967200" cy="4248151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4708488" y="2060573"/>
            <a:ext cx="3967200" cy="4248152"/>
          </a:xfrm>
        </p:spPr>
        <p:txBody>
          <a:bodyPr/>
          <a:lstStyle>
            <a:lvl1pPr marL="0" indent="0">
              <a:buFontTx/>
              <a:buNone/>
              <a:defRPr sz="2200" baseline="0"/>
            </a:lvl1pPr>
            <a:lvl2pPr marL="360000" indent="0">
              <a:buFontTx/>
              <a:buNone/>
              <a:defRPr/>
            </a:lvl2pPr>
            <a:lvl3pPr marL="720000" indent="0">
              <a:buFontTx/>
              <a:buNone/>
              <a:defRPr/>
            </a:lvl3pPr>
            <a:lvl4pPr marL="1080000" indent="0">
              <a:buFontTx/>
              <a:buNone/>
              <a:defRPr/>
            </a:lvl4pPr>
            <a:lvl5pPr marL="1440000" indent="0">
              <a:buFontTx/>
              <a:buNone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s right and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4708488" y="2060575"/>
            <a:ext cx="3967200" cy="4248151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468313" y="2060573"/>
            <a:ext cx="3967200" cy="4248152"/>
          </a:xfrm>
        </p:spPr>
        <p:txBody>
          <a:bodyPr/>
          <a:lstStyle>
            <a:lvl1pPr marL="0" indent="0" algn="l">
              <a:buFontTx/>
              <a:buNone/>
              <a:defRPr sz="2200" baseline="0"/>
            </a:lvl1pPr>
            <a:lvl2pPr marL="360000" indent="0">
              <a:buFontTx/>
              <a:buNone/>
              <a:defRPr/>
            </a:lvl2pPr>
            <a:lvl3pPr marL="720000" indent="0">
              <a:buFontTx/>
              <a:buNone/>
              <a:defRPr/>
            </a:lvl3pPr>
            <a:lvl4pPr marL="1080000" indent="0">
              <a:buFontTx/>
              <a:buNone/>
              <a:defRPr/>
            </a:lvl4pPr>
            <a:lvl5pPr marL="1440000" indent="0">
              <a:buFontTx/>
              <a:buNone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2756" y="2060575"/>
            <a:ext cx="8218487" cy="615553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GB" noProof="0" dirty="0" err="1"/>
              <a:t>Mastertitelformat</a:t>
            </a:r>
            <a:r>
              <a:rPr lang="de-AT" dirty="0"/>
              <a:t> bearbeiten</a:t>
            </a:r>
            <a:endParaRPr lang="de-DE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9728" y="302179"/>
            <a:ext cx="1965960" cy="31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39" r:id="rId2"/>
    <p:sldLayoutId id="2147483840" r:id="rId3"/>
  </p:sldLayoutIdLst>
  <p:hf hdr="0" dt="0"/>
  <p:txStyles>
    <p:titleStyle>
      <a:lvl1pPr algn="l" defTabSz="609570" rtl="0" eaLnBrk="1" latinLnBrk="0" hangingPunct="1">
        <a:spcBef>
          <a:spcPct val="0"/>
        </a:spcBef>
        <a:buNone/>
        <a:defRPr sz="4000" kern="1200" baseline="0">
          <a:solidFill>
            <a:schemeClr val="tx1"/>
          </a:solidFill>
          <a:latin typeface="Franklin Gothic Demi" charset="0"/>
          <a:ea typeface="+mj-ea"/>
          <a:cs typeface="+mj-cs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5465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3861" userDrawn="1">
          <p15:clr>
            <a:srgbClr val="F26B43"/>
          </p15:clr>
        </p15:guide>
        <p15:guide id="6" orient="horz" pos="187" userDrawn="1">
          <p15:clr>
            <a:srgbClr val="F26B43"/>
          </p15:clr>
        </p15:guide>
        <p15:guide id="7" orient="horz" pos="1298" userDrawn="1">
          <p15:clr>
            <a:srgbClr val="F26B43"/>
          </p15:clr>
        </p15:guide>
        <p15:guide id="8" pos="3402" userDrawn="1">
          <p15:clr>
            <a:srgbClr val="F26B43"/>
          </p15:clr>
        </p15:guide>
        <p15:guide id="9" orient="horz" pos="57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969496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GB" noProof="0" dirty="0"/>
              <a:t>Insert title for the sheet with two lines </a:t>
            </a:r>
            <a:br>
              <a:rPr lang="en-GB" noProof="0" dirty="0"/>
            </a:br>
            <a:r>
              <a:rPr lang="en-GB" noProof="0" dirty="0"/>
              <a:t>of text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313" y="2060575"/>
            <a:ext cx="8207375" cy="42481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r>
              <a:rPr lang="en-GB" noProof="0" dirty="0"/>
              <a:t> </a:t>
            </a:r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9728" y="302179"/>
            <a:ext cx="1965960" cy="31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68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3" r:id="rId2"/>
    <p:sldLayoutId id="2147483857" r:id="rId3"/>
    <p:sldLayoutId id="2147483858" r:id="rId4"/>
    <p:sldLayoutId id="2147483849" r:id="rId5"/>
    <p:sldLayoutId id="2147483859" r:id="rId6"/>
    <p:sldLayoutId id="2147483855" r:id="rId7"/>
    <p:sldLayoutId id="2147483829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 baseline="0">
          <a:solidFill>
            <a:schemeClr val="tx1"/>
          </a:solidFill>
          <a:latin typeface="Franklin Gothic Demi" charset="0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Clr>
          <a:schemeClr val="tx1"/>
        </a:buClr>
        <a:buFont typeface="Arial"/>
        <a:buChar char="•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Clr>
          <a:schemeClr val="tx1"/>
        </a:buClr>
        <a:buFont typeface="Symbol" charset="2"/>
        <a:buChar char="-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Font typeface="Symbol" charset="2"/>
        <a:buChar char="-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44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Font typeface="Symbol" charset="2"/>
        <a:buChar char="-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Font typeface="Symbol" charset="2"/>
        <a:buChar char="-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5465" userDrawn="1">
          <p15:clr>
            <a:srgbClr val="F26B43"/>
          </p15:clr>
        </p15:guide>
        <p15:guide id="3" pos="295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4110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  <p15:guide id="7" orient="horz" pos="572" userDrawn="1">
          <p15:clr>
            <a:srgbClr val="F26B43"/>
          </p15:clr>
        </p15:guide>
        <p15:guide id="8" orient="horz" pos="1298" userDrawn="1">
          <p15:clr>
            <a:srgbClr val="F26B43"/>
          </p15:clr>
        </p15:guide>
        <p15:guide id="9" orient="horz" pos="18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61BA3-64AB-434F-B310-315F32FB89B7}" type="datetimeFigureOut">
              <a:rPr lang="fr-FR" smtClean="0"/>
              <a:pPr/>
              <a:t>04/11/2022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4506C-FCFC-D64A-BA40-19FB3BD2A8E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633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468312" y="1698996"/>
            <a:ext cx="7473053" cy="1661993"/>
          </a:xfrm>
        </p:spPr>
        <p:txBody>
          <a:bodyPr/>
          <a:lstStyle/>
          <a:p>
            <a:r>
              <a:rPr lang="en-GB" sz="3600" dirty="0"/>
              <a:t>Get prepared for more capitalisation in the period 2021-2027!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468311" y="5721713"/>
            <a:ext cx="6161089" cy="384721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accent2"/>
                </a:solidFill>
              </a:rPr>
              <a:t>INTERACT supporting team</a:t>
            </a:r>
          </a:p>
        </p:txBody>
      </p:sp>
    </p:spTree>
    <p:extLst>
      <p:ext uri="{BB962C8B-B14F-4D97-AF65-F5344CB8AC3E}">
        <p14:creationId xmlns:p14="http://schemas.microsoft.com/office/powerpoint/2010/main" val="259649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>
          <a:xfrm>
            <a:off x="424894" y="1158368"/>
            <a:ext cx="7532688" cy="2755032"/>
          </a:xfrm>
        </p:spPr>
        <p:txBody>
          <a:bodyPr vert="horz" lIns="0" tIns="0" rIns="0" bIns="0" rtlCol="0" anchor="t">
            <a:noAutofit/>
          </a:bodyPr>
          <a:lstStyle/>
          <a:p>
            <a:pPr marL="457200" indent="-457200">
              <a:spcAft>
                <a:spcPts val="1800"/>
              </a:spcAft>
              <a:buFont typeface="Arial" panose="05000000000000000000" pitchFamily="2" charset="2"/>
              <a:buChar char="•"/>
            </a:pPr>
            <a:r>
              <a:rPr lang="en-GB" sz="2800" dirty="0">
                <a:solidFill>
                  <a:srgbClr val="007BA1"/>
                </a:solidFill>
                <a:latin typeface="Franklin Gothic Demi"/>
              </a:rPr>
              <a:t>Not all projects results need/can be capitalised</a:t>
            </a:r>
            <a:r>
              <a:rPr lang="en-GB" sz="2800" b="1" dirty="0">
                <a:solidFill>
                  <a:srgbClr val="007BA1"/>
                </a:solidFill>
              </a:rPr>
              <a:t> </a:t>
            </a:r>
            <a:endParaRPr lang="en-US"/>
          </a:p>
          <a:p>
            <a:pPr marL="0" indent="0">
              <a:buNone/>
            </a:pPr>
            <a:r>
              <a:rPr lang="en-GB" sz="2400" dirty="0"/>
              <a:t>3. The availability of technical documents, methodology, detailed description of processes (not only reporting)</a:t>
            </a:r>
          </a:p>
          <a:p>
            <a:pPr marL="359410" indent="-359410">
              <a:buAutoNum type="arabicPeriod" startAt="4"/>
            </a:pPr>
            <a:r>
              <a:rPr lang="en-GB" sz="2400" dirty="0"/>
              <a:t>The willingness of partners to share their results (patents, confidentiality, competition between projects…)</a:t>
            </a:r>
          </a:p>
          <a:p>
            <a:pPr marL="359410" indent="-359410">
              <a:buAutoNum type="arabicPeriod" startAt="4"/>
            </a:pPr>
            <a:r>
              <a:rPr lang="en-GB" sz="2400" dirty="0"/>
              <a:t>The availability of resources for the capitalisation process (time, human resources, budget…)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9BB82B7-65C1-4D2D-A0F2-3545342D92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08839" y="5115759"/>
            <a:ext cx="20193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777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>
          <a:xfrm>
            <a:off x="468312" y="1504336"/>
            <a:ext cx="8586236" cy="4886525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F6D15E"/>
                </a:solidFill>
                <a:latin typeface="Franklin Gothic Demi"/>
              </a:rPr>
              <a:t>(DEMAND SIDE)</a:t>
            </a:r>
          </a:p>
          <a:p>
            <a:pPr marL="457200" indent="-457200">
              <a:buFont typeface="Arial" panose="05000000000000000000" pitchFamily="2" charset="2"/>
              <a:buChar char="•"/>
            </a:pPr>
            <a:r>
              <a:rPr lang="en-US" sz="3200" dirty="0">
                <a:solidFill>
                  <a:srgbClr val="007BA1"/>
                </a:solidFill>
                <a:latin typeface="Franklin Gothic Demi"/>
              </a:rPr>
              <a:t>Focus on a demand-oriented approach</a:t>
            </a:r>
            <a:r>
              <a:rPr lang="en-US" sz="3200" b="1" dirty="0">
                <a:solidFill>
                  <a:srgbClr val="007BA1"/>
                </a:solidFill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Invest time and resources on the identification of potential re-users (RECEIVERS) and their needs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Target entities with legal and/or technical competencies. Identify the right person (willingness and time to be concretely involved in the process…)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Create communities or equivalent approaches between providers and receivers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Make sure that there is enough technical/ financial support for a successful process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628218CF-6A43-4D93-A545-E1B8E95339B5}"/>
              </a:ext>
            </a:extLst>
          </p:cNvPr>
          <p:cNvSpPr txBox="1">
            <a:spLocks/>
          </p:cNvSpPr>
          <p:nvPr/>
        </p:nvSpPr>
        <p:spPr>
          <a:xfrm>
            <a:off x="522513" y="775413"/>
            <a:ext cx="8207375" cy="3877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Franklin Gothic Demi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charset="0"/>
                <a:ea typeface="+mj-ea"/>
                <a:cs typeface="+mj-cs"/>
              </a:rPr>
              <a:t>2. Basic concepts for capitalisation of experiences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Demi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47714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853ABBF-9E7A-4327-BE26-18A052E26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2DC64D3-5B39-4D4D-B39B-A311BBCCD6B6}"/>
              </a:ext>
            </a:extLst>
          </p:cNvPr>
          <p:cNvSpPr txBox="1">
            <a:spLocks/>
          </p:cNvSpPr>
          <p:nvPr/>
        </p:nvSpPr>
        <p:spPr>
          <a:xfrm>
            <a:off x="468312" y="1006518"/>
            <a:ext cx="8207375" cy="48474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Franklin Gothic Demi" charset="0"/>
                <a:ea typeface="+mj-ea"/>
                <a:cs typeface="+mj-cs"/>
              </a:defRPr>
            </a:lvl1pPr>
          </a:lstStyle>
          <a:p>
            <a:r>
              <a:rPr lang="en-US" dirty="0"/>
              <a:t>3. Capitalisation in operational terms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1EED06B-DD5E-4DA9-B01B-6F64CDDA6134}"/>
              </a:ext>
            </a:extLst>
          </p:cNvPr>
          <p:cNvSpPr txBox="1"/>
          <p:nvPr/>
        </p:nvSpPr>
        <p:spPr>
          <a:xfrm>
            <a:off x="468313" y="1858617"/>
            <a:ext cx="8207374" cy="40511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ffectLst/>
                <a:latin typeface="Franklin Gothic Book"/>
                <a:ea typeface="Calibri" panose="020F0502020204030204" pitchFamily="34" charset="0"/>
                <a:cs typeface="Times New Roman"/>
              </a:rPr>
              <a:t>Different ways to operationalise a capitalisation approach in the types of actions </a:t>
            </a:r>
            <a:r>
              <a:rPr lang="en-GB" sz="2000" dirty="0">
                <a:effectLst/>
                <a:latin typeface="Franklin Gothic Book"/>
                <a:ea typeface="Calibri" panose="020F0502020204030204" pitchFamily="34" charset="0"/>
                <a:cs typeface="Times New Roman"/>
              </a:rPr>
              <a:t>(based on the 2014-2020 experience of Interreg programmes):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i="1" dirty="0"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B9274ADD-C756-42B3-BAE8-9AFD327C39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328705"/>
              </p:ext>
            </p:extLst>
          </p:nvPr>
        </p:nvGraphicFramePr>
        <p:xfrm>
          <a:off x="956542" y="3601543"/>
          <a:ext cx="7084215" cy="1956118"/>
        </p:xfrm>
        <a:graphic>
          <a:graphicData uri="http://schemas.openxmlformats.org/drawingml/2006/table">
            <a:tbl>
              <a:tblPr firstRow="1" firstCol="1" bandRow="1"/>
              <a:tblGrid>
                <a:gridCol w="7084215">
                  <a:extLst>
                    <a:ext uri="{9D8B030D-6E8A-4147-A177-3AD203B41FA5}">
                      <a16:colId xmlns:a16="http://schemas.microsoft.com/office/drawing/2014/main" val="2799340393"/>
                    </a:ext>
                  </a:extLst>
                </a:gridCol>
              </a:tblGrid>
              <a:tr h="34747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n-GB" sz="1800" b="1" dirty="0">
                          <a:solidFill>
                            <a:srgbClr val="007BA1"/>
                          </a:solidFill>
                          <a:effectLst/>
                          <a:latin typeface="Franklin Gothic Book"/>
                          <a:ea typeface="Calibri" panose="020F0502020204030204" pitchFamily="34" charset="0"/>
                          <a:cs typeface="Times New Roman"/>
                        </a:rPr>
                        <a:t>Capitalisation module in standard projects</a:t>
                      </a:r>
                      <a:endParaRPr lang="fr-FR" sz="1800" b="1" dirty="0">
                        <a:solidFill>
                          <a:srgbClr val="007BA1"/>
                        </a:solidFill>
                        <a:effectLst/>
                        <a:latin typeface="Franklin Gothic Book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832640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n-GB" sz="1800" b="1" dirty="0">
                          <a:solidFill>
                            <a:srgbClr val="007BA1"/>
                          </a:solidFill>
                          <a:effectLst/>
                          <a:latin typeface="Franklin Gothic Book"/>
                          <a:ea typeface="Calibri" panose="020F0502020204030204" pitchFamily="34" charset="0"/>
                          <a:cs typeface="Times New Roman"/>
                        </a:rPr>
                        <a:t>Call for capitalisation projects </a:t>
                      </a:r>
                      <a:endParaRPr lang="fr-FR" sz="1800" b="1">
                        <a:solidFill>
                          <a:srgbClr val="007BA1"/>
                        </a:solidFill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1003213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n-GB" sz="1800" b="1" dirty="0">
                          <a:solidFill>
                            <a:srgbClr val="007BA1"/>
                          </a:solidFill>
                          <a:effectLst/>
                          <a:latin typeface="Franklin Gothic Book"/>
                          <a:ea typeface="Calibri" panose="020F0502020204030204" pitchFamily="34" charset="0"/>
                          <a:cs typeface="Times New Roman"/>
                        </a:rPr>
                        <a:t>Call for clustering projects </a:t>
                      </a:r>
                      <a:endParaRPr lang="fr-FR" sz="1800" b="1">
                        <a:solidFill>
                          <a:srgbClr val="007BA1"/>
                        </a:solidFill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261176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n-GB" sz="1800" b="1" dirty="0">
                          <a:solidFill>
                            <a:srgbClr val="007BA1"/>
                          </a:solidFill>
                          <a:effectLst/>
                          <a:latin typeface="Franklin Gothic Book"/>
                          <a:ea typeface="Calibri" panose="020F0502020204030204" pitchFamily="34" charset="0"/>
                          <a:cs typeface="Times New Roman"/>
                        </a:rPr>
                        <a:t>Call for good practice &amp; Call for transfer projects </a:t>
                      </a:r>
                      <a:endParaRPr lang="fr-FR" sz="1800" b="1">
                        <a:solidFill>
                          <a:srgbClr val="007BA1"/>
                        </a:solidFill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4633666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n-GB" sz="1800" b="1" dirty="0">
                          <a:solidFill>
                            <a:srgbClr val="007BA1"/>
                          </a:solidFill>
                          <a:effectLst/>
                          <a:latin typeface="Franklin Gothic Book"/>
                          <a:ea typeface="Calibri" panose="020F0502020204030204" pitchFamily="34" charset="0"/>
                          <a:cs typeface="Times New Roman"/>
                        </a:rPr>
                        <a:t>Call for community of practice projects (givers and receivers are targeted)</a:t>
                      </a:r>
                      <a:endParaRPr lang="fr-FR" sz="1800" b="1">
                        <a:solidFill>
                          <a:srgbClr val="007BA1"/>
                        </a:solidFill>
                        <a:effectLst/>
                        <a:latin typeface="Franklin Gothic Book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8894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2424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853ABBF-9E7A-4327-BE26-18A052E26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2DC64D3-5B39-4D4D-B39B-A311BBCCD6B6}"/>
              </a:ext>
            </a:extLst>
          </p:cNvPr>
          <p:cNvSpPr txBox="1">
            <a:spLocks/>
          </p:cNvSpPr>
          <p:nvPr/>
        </p:nvSpPr>
        <p:spPr>
          <a:xfrm>
            <a:off x="468313" y="707623"/>
            <a:ext cx="8207375" cy="48474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Franklin Gothic Demi" charset="0"/>
                <a:ea typeface="+mj-ea"/>
                <a:cs typeface="+mj-cs"/>
              </a:defRPr>
            </a:lvl1pPr>
          </a:lstStyle>
          <a:p>
            <a:r>
              <a:rPr lang="en-US" dirty="0"/>
              <a:t>3. Capitalisation in operational terms</a:t>
            </a:r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356F860D-1D8F-4B56-96AB-0E355870AF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87796"/>
              </p:ext>
            </p:extLst>
          </p:nvPr>
        </p:nvGraphicFramePr>
        <p:xfrm>
          <a:off x="468313" y="1643355"/>
          <a:ext cx="8422469" cy="44354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5465">
                  <a:extLst>
                    <a:ext uri="{9D8B030D-6E8A-4147-A177-3AD203B41FA5}">
                      <a16:colId xmlns:a16="http://schemas.microsoft.com/office/drawing/2014/main" val="1323252052"/>
                    </a:ext>
                  </a:extLst>
                </a:gridCol>
                <a:gridCol w="6277004">
                  <a:extLst>
                    <a:ext uri="{9D8B030D-6E8A-4147-A177-3AD203B41FA5}">
                      <a16:colId xmlns:a16="http://schemas.microsoft.com/office/drawing/2014/main" val="3846803726"/>
                    </a:ext>
                  </a:extLst>
                </a:gridCol>
              </a:tblGrid>
              <a:tr h="3566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0" dirty="0">
                          <a:solidFill>
                            <a:schemeClr val="bg2"/>
                          </a:solidFill>
                          <a:effectLst/>
                          <a:latin typeface="Franklin Gothic Demi"/>
                        </a:rPr>
                        <a:t>Options</a:t>
                      </a:r>
                      <a:endParaRPr lang="fr-FR" sz="1400" b="0" dirty="0">
                        <a:solidFill>
                          <a:schemeClr val="bg2"/>
                        </a:solidFill>
                        <a:effectLst/>
                        <a:latin typeface="Franklin Gothic Dem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8EBE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0" dirty="0">
                          <a:solidFill>
                            <a:schemeClr val="bg2"/>
                          </a:solidFill>
                          <a:effectLst/>
                          <a:latin typeface="Franklin Gothic Demi"/>
                        </a:rPr>
                        <a:t>Key features</a:t>
                      </a:r>
                      <a:endParaRPr lang="fr-FR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8EB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869536"/>
                  </a:ext>
                </a:extLst>
              </a:tr>
              <a:tr h="9457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b="0" dirty="0">
                        <a:solidFill>
                          <a:srgbClr val="0070C0"/>
                        </a:solidFill>
                        <a:effectLst/>
                        <a:latin typeface="Franklin Gothic Demi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0" dirty="0">
                          <a:solidFill>
                            <a:srgbClr val="0070C0"/>
                          </a:solidFill>
                          <a:effectLst/>
                          <a:latin typeface="Franklin Gothic Demi"/>
                        </a:rPr>
                        <a:t>Capitalisation module in standard projects</a:t>
                      </a:r>
                      <a:endParaRPr lang="fr-FR" sz="1400" b="0" dirty="0">
                        <a:solidFill>
                          <a:srgbClr val="0070C0"/>
                        </a:solidFill>
                        <a:effectLst/>
                        <a:latin typeface="Franklin Gothic Demi"/>
                      </a:endParaRPr>
                    </a:p>
                  </a:txBody>
                  <a:tcPr marL="68580" marR="68580" marT="0" marB="0">
                    <a:solidFill>
                      <a:srgbClr val="F6D15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Way to engage all projects in the capitalisation of experience logic 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</a:rPr>
                        <a:t> Can be envisaged ? - Optional or mandatory?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286149"/>
                  </a:ext>
                </a:extLst>
              </a:tr>
              <a:tr h="12464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0" marR="0" lvl="0" indent="0" algn="l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400" b="0" dirty="0">
                          <a:solidFill>
                            <a:srgbClr val="0070C0"/>
                          </a:solidFill>
                          <a:effectLst/>
                          <a:latin typeface="Franklin Gothic Demi"/>
                        </a:rPr>
                        <a:t>Call for capitalisation projects</a:t>
                      </a:r>
                      <a:r>
                        <a:rPr lang="en-GB" sz="140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6D15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One-step approach in which the beneficiaries develop actions on the basis of experiences from the whole partnership usually to improve their practices / their public policy.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Organisational and policy improvements are a joint and ongoing process.</a:t>
                      </a:r>
                      <a:endParaRPr lang="fr-FR" sz="14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5296166"/>
                  </a:ext>
                </a:extLst>
              </a:tr>
              <a:tr h="1654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14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0" dirty="0">
                          <a:solidFill>
                            <a:srgbClr val="0070C0"/>
                          </a:solidFill>
                          <a:effectLst/>
                          <a:latin typeface="Franklin Gothic Demi"/>
                        </a:rPr>
                        <a:t>Call for good practice &amp; Call for transfer projects</a:t>
                      </a:r>
                      <a:r>
                        <a:rPr lang="en-GB" sz="140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6D15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Two-step approach, 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GB" sz="1400" dirty="0">
                          <a:effectLst/>
                        </a:rPr>
                        <a:t>Firstly the best practice are “peer-reviewed” and short-listed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GB" sz="1400" dirty="0">
                          <a:effectLst/>
                        </a:rPr>
                        <a:t>Secondly the selected practices owners are set to facilitate the transfer in other partners’ territory, with a strong support from experts during the whole process.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This process aims to ensure as far as possible that the final objective of capitalisation, which is the effective re-use of existing knowledge, is achieved.</a:t>
                      </a:r>
                      <a:endParaRPr lang="fr-FR" sz="14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8972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1528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853ABBF-9E7A-4327-BE26-18A052E26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GB" sz="2800" dirty="0">
                <a:solidFill>
                  <a:srgbClr val="007BA1"/>
                </a:solidFill>
                <a:latin typeface="Franklin Gothic Demi"/>
                <a:ea typeface="Calibri" panose="020F0502020204030204" pitchFamily="34" charset="0"/>
              </a:rPr>
              <a:t>W</a:t>
            </a:r>
            <a:r>
              <a:rPr lang="en-GB" sz="2800" dirty="0">
                <a:solidFill>
                  <a:srgbClr val="007BA1"/>
                </a:solidFill>
                <a:effectLst/>
                <a:latin typeface="Franklin Gothic Demi"/>
                <a:ea typeface="Calibri" panose="020F0502020204030204" pitchFamily="34" charset="0"/>
              </a:rPr>
              <a:t>hat are the expected results from the reuse and transfer of knowledge?</a:t>
            </a:r>
          </a:p>
          <a:p>
            <a:pPr marL="0" indent="0">
              <a:buNone/>
            </a:pPr>
            <a:endParaRPr lang="en-GB" sz="1800" dirty="0">
              <a:ea typeface="Calibri" panose="020F0502020204030204" pitchFamily="34" charset="0"/>
            </a:endParaRPr>
          </a:p>
          <a:p>
            <a:pPr marL="342900" indent="-342900">
              <a:buFont typeface="Arial" panose="05000000000000000000" pitchFamily="2" charset="2"/>
              <a:buChar char="•"/>
            </a:pP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capacity building at individual and/or organisational levels, </a:t>
            </a:r>
          </a:p>
          <a:p>
            <a:pPr marL="342900" indent="-342900">
              <a:buFont typeface="Arial" panose="05000000000000000000" pitchFamily="2" charset="2"/>
              <a:buChar char="•"/>
            </a:pP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improved governance, </a:t>
            </a:r>
          </a:p>
          <a:p>
            <a:pPr marL="342900" indent="-342900">
              <a:buFont typeface="Arial" panose="05000000000000000000" pitchFamily="2" charset="2"/>
              <a:buChar char="•"/>
            </a:pP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improved modalities for implementing a public policy,</a:t>
            </a:r>
          </a:p>
          <a:p>
            <a:pPr marL="342900" indent="-342900">
              <a:buFont typeface="Arial" panose="05000000000000000000" pitchFamily="2" charset="2"/>
              <a:buChar char="•"/>
            </a:pP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etc. </a:t>
            </a:r>
            <a:endParaRPr lang="en-GB" sz="2400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2DC64D3-5B39-4D4D-B39B-A311BBCCD6B6}"/>
              </a:ext>
            </a:extLst>
          </p:cNvPr>
          <p:cNvSpPr txBox="1">
            <a:spLocks/>
          </p:cNvSpPr>
          <p:nvPr/>
        </p:nvSpPr>
        <p:spPr>
          <a:xfrm>
            <a:off x="468312" y="1006518"/>
            <a:ext cx="8207375" cy="48474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Franklin Gothic Demi" charset="0"/>
                <a:ea typeface="+mj-ea"/>
                <a:cs typeface="+mj-cs"/>
              </a:defRPr>
            </a:lvl1pPr>
          </a:lstStyle>
          <a:p>
            <a:r>
              <a:rPr lang="en-US" dirty="0"/>
              <a:t>3. Capitalisation in operational terms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5644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853ABBF-9E7A-4327-BE26-18A052E26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8313" y="1616445"/>
            <a:ext cx="8317878" cy="4953319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GB" sz="2800" dirty="0">
                <a:solidFill>
                  <a:srgbClr val="007BA1"/>
                </a:solidFill>
                <a:latin typeface="Franklin Gothic Demi"/>
                <a:ea typeface="Calibri" panose="020F0502020204030204" pitchFamily="34" charset="0"/>
              </a:rPr>
              <a:t>W</a:t>
            </a:r>
            <a:r>
              <a:rPr lang="en-GB" sz="2800" dirty="0">
                <a:solidFill>
                  <a:srgbClr val="007BA1"/>
                </a:solidFill>
                <a:effectLst/>
                <a:latin typeface="Franklin Gothic Demi"/>
                <a:ea typeface="Calibri" panose="020F0502020204030204" pitchFamily="34" charset="0"/>
              </a:rPr>
              <a:t>hat is needed for a successful process?</a:t>
            </a:r>
            <a:r>
              <a:rPr lang="en-GB" sz="2800" dirty="0">
                <a:solidFill>
                  <a:srgbClr val="007BA1"/>
                </a:solidFill>
                <a:latin typeface="Franklin Gothic Demi"/>
                <a:ea typeface="Calibri" panose="020F0502020204030204" pitchFamily="34" charset="0"/>
              </a:rPr>
              <a:t> </a:t>
            </a:r>
            <a:endParaRPr lang="en-GB" sz="2800" b="1" dirty="0">
              <a:solidFill>
                <a:srgbClr val="007BA1"/>
              </a:solidFill>
              <a:effectLst/>
              <a:latin typeface="Franklin Gothic Demi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800" dirty="0">
                <a:solidFill>
                  <a:srgbClr val="F6D15E"/>
                </a:solidFill>
                <a:effectLst/>
                <a:latin typeface="Franklin Gothic Demi"/>
                <a:ea typeface="Calibri" panose="020F0502020204030204" pitchFamily="34" charset="0"/>
              </a:rPr>
              <a:t>Engaging all the parties</a:t>
            </a:r>
            <a:r>
              <a:rPr lang="en-GB" sz="2800" b="1" dirty="0">
                <a:solidFill>
                  <a:srgbClr val="FF6600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400" dirty="0">
                <a:effectLst/>
                <a:ea typeface="Calibri" panose="020F0502020204030204" pitchFamily="34" charset="0"/>
              </a:rPr>
              <a:t>(MA/JS, Monitoring Committee including third country representatives, projects promoters/beneficiaries) with specific roles</a:t>
            </a:r>
          </a:p>
          <a:p>
            <a:pPr marL="0" indent="0">
              <a:buNone/>
            </a:pPr>
            <a:r>
              <a:rPr lang="fr-FR" sz="2800" dirty="0" err="1">
                <a:solidFill>
                  <a:srgbClr val="F6D15E"/>
                </a:solidFill>
                <a:latin typeface="Franklin Gothic Demi"/>
              </a:rPr>
              <a:t>Awareness-raising</a:t>
            </a:r>
            <a:r>
              <a:rPr lang="fr-FR" sz="2800" dirty="0">
                <a:solidFill>
                  <a:srgbClr val="F6D15E"/>
                </a:solidFill>
                <a:latin typeface="Franklin Gothic Demi"/>
              </a:rPr>
              <a:t> and training actions</a:t>
            </a:r>
            <a:r>
              <a:rPr lang="fr-FR" sz="2800" b="1" dirty="0">
                <a:solidFill>
                  <a:srgbClr val="FF6600"/>
                </a:solidFill>
              </a:rPr>
              <a:t> </a:t>
            </a:r>
            <a:r>
              <a:rPr lang="fr-FR" sz="2400" dirty="0"/>
              <a:t>to </a:t>
            </a:r>
            <a:r>
              <a:rPr lang="fr-FR" sz="2400" dirty="0" err="1"/>
              <a:t>secure</a:t>
            </a:r>
            <a:r>
              <a:rPr lang="fr-FR" sz="2400" dirty="0"/>
              <a:t> a good </a:t>
            </a:r>
            <a:r>
              <a:rPr lang="fr-FR" sz="2400" dirty="0" err="1"/>
              <a:t>undertanding</a:t>
            </a:r>
            <a:r>
              <a:rPr lang="fr-FR" sz="2400" dirty="0"/>
              <a:t> of the expectations and the process to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developed</a:t>
            </a:r>
            <a:r>
              <a:rPr lang="fr-FR" sz="2400" dirty="0"/>
              <a:t> </a:t>
            </a:r>
          </a:p>
          <a:p>
            <a:pPr marL="0" indent="0">
              <a:buNone/>
            </a:pPr>
            <a:r>
              <a:rPr lang="fr-FR" sz="2800" dirty="0" err="1">
                <a:solidFill>
                  <a:srgbClr val="F6D15E"/>
                </a:solidFill>
                <a:latin typeface="Franklin Gothic Demi"/>
              </a:rPr>
              <a:t>Professionalizing</a:t>
            </a:r>
            <a:r>
              <a:rPr lang="fr-FR" sz="2800" dirty="0">
                <a:solidFill>
                  <a:srgbClr val="F6D15E"/>
                </a:solidFill>
                <a:latin typeface="Franklin Gothic Demi"/>
              </a:rPr>
              <a:t> the </a:t>
            </a:r>
            <a:r>
              <a:rPr lang="fr-FR" sz="2800" dirty="0" err="1">
                <a:solidFill>
                  <a:srgbClr val="F6D15E"/>
                </a:solidFill>
                <a:latin typeface="Franklin Gothic Demi"/>
              </a:rPr>
              <a:t>approach</a:t>
            </a:r>
            <a:r>
              <a:rPr lang="fr-FR" sz="2400" dirty="0">
                <a:solidFill>
                  <a:srgbClr val="F6D15E"/>
                </a:solidFill>
                <a:latin typeface="Franklin Gothic Demi"/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en-GB" sz="2400" dirty="0">
                <a:ea typeface="Calibri" panose="020F0502020204030204" pitchFamily="34" charset="0"/>
              </a:rPr>
              <a:t>Unify and standardise the method to be used</a:t>
            </a:r>
          </a:p>
          <a:p>
            <a:pPr marL="342900" indent="-342900">
              <a:buFontTx/>
              <a:buChar char="-"/>
            </a:pPr>
            <a:r>
              <a:rPr lang="en-GB" sz="2400" dirty="0">
                <a:ea typeface="Calibri" panose="020F0502020204030204" pitchFamily="34" charset="0"/>
              </a:rPr>
              <a:t>Dedicate expertise for supporting the process</a:t>
            </a:r>
          </a:p>
          <a:p>
            <a:pPr marL="342900" indent="-342900">
              <a:buFontTx/>
              <a:buChar char="-"/>
            </a:pPr>
            <a:r>
              <a:rPr lang="en-GB" sz="2400" dirty="0">
                <a:ea typeface="Calibri" panose="020F0502020204030204" pitchFamily="34" charset="0"/>
              </a:rPr>
              <a:t>Monitor the real achievements of the process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2DC64D3-5B39-4D4D-B39B-A311BBCCD6B6}"/>
              </a:ext>
            </a:extLst>
          </p:cNvPr>
          <p:cNvSpPr txBox="1">
            <a:spLocks/>
          </p:cNvSpPr>
          <p:nvPr/>
        </p:nvSpPr>
        <p:spPr>
          <a:xfrm>
            <a:off x="468312" y="751030"/>
            <a:ext cx="8207375" cy="48474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Franklin Gothic Demi" charset="0"/>
                <a:ea typeface="+mj-ea"/>
                <a:cs typeface="+mj-cs"/>
              </a:defRPr>
            </a:lvl1pPr>
          </a:lstStyle>
          <a:p>
            <a:r>
              <a:rPr lang="en-US" dirty="0"/>
              <a:t>4. Some final thoughts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1836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13" y="679583"/>
            <a:ext cx="8207375" cy="484748"/>
          </a:xfrm>
        </p:spPr>
        <p:txBody>
          <a:bodyPr/>
          <a:lstStyle/>
          <a:p>
            <a:r>
              <a:rPr lang="en-US" dirty="0"/>
              <a:t>4. Some final thoughts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>
          <a:xfrm>
            <a:off x="468313" y="1504336"/>
            <a:ext cx="7479933" cy="4548751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7BA1"/>
                </a:solidFill>
                <a:latin typeface="Franklin Gothic Demi"/>
              </a:rPr>
              <a:t>What can you gain from participating in this process?</a:t>
            </a:r>
            <a:endParaRPr lang="en-GB" sz="2400" b="1" dirty="0">
              <a:solidFill>
                <a:srgbClr val="007BA1"/>
              </a:solidFill>
              <a:latin typeface="Franklin Gothic Demi"/>
            </a:endParaRPr>
          </a:p>
          <a:p>
            <a:pPr marL="457200" indent="-457200">
              <a:buFont typeface="Arial" panose="05000000000000000000" pitchFamily="2" charset="2"/>
              <a:buChar char="•"/>
            </a:pPr>
            <a:r>
              <a:rPr lang="en-GB" sz="2800" dirty="0"/>
              <a:t>More visibility given to the </a:t>
            </a:r>
            <a:r>
              <a:rPr lang="en-GB" sz="2800" dirty="0" err="1"/>
              <a:t>PROVIDERS’actions</a:t>
            </a:r>
            <a:r>
              <a:rPr lang="en-GB" sz="2800" dirty="0"/>
              <a:t> and results </a:t>
            </a:r>
          </a:p>
          <a:p>
            <a:pPr marL="457200" indent="-457200">
              <a:buFont typeface="Arial" panose="05000000000000000000" pitchFamily="2" charset="2"/>
              <a:buChar char="•"/>
            </a:pPr>
            <a:r>
              <a:rPr lang="en-GB" sz="2800" dirty="0"/>
              <a:t>Enhancement of the transferability of innovations and the ‘clustering’ of results</a:t>
            </a:r>
          </a:p>
          <a:p>
            <a:pPr marL="457200" indent="-457200">
              <a:buFont typeface="Arial" panose="05000000000000000000" pitchFamily="2" charset="2"/>
              <a:buChar char="•"/>
            </a:pPr>
            <a:r>
              <a:rPr lang="en-GB" sz="2800" dirty="0"/>
              <a:t>More and fast-track possibilities for RECEIVERS to test pilot solutions by </a:t>
            </a:r>
            <a:r>
              <a:rPr lang="en-GB" sz="2800" b="1" dirty="0"/>
              <a:t>saving money and time </a:t>
            </a:r>
          </a:p>
          <a:p>
            <a:pPr marL="457200" indent="-457200">
              <a:buFont typeface="Arial" panose="05000000000000000000" pitchFamily="2" charset="2"/>
              <a:buChar char="•"/>
            </a:pPr>
            <a:r>
              <a:rPr lang="en-GB" sz="2800" dirty="0"/>
              <a:t>Participation in the building of win-win “learning communities”</a:t>
            </a:r>
            <a:endParaRPr lang="fr-FR" sz="2400" dirty="0"/>
          </a:p>
          <a:p>
            <a:pPr marL="0" indent="0">
              <a:buNone/>
            </a:pPr>
            <a:r>
              <a:rPr lang="fr-FR" sz="2400" dirty="0"/>
              <a:t>          </a:t>
            </a:r>
          </a:p>
          <a:p>
            <a:pPr marL="0" indent="0">
              <a:buNone/>
            </a:pPr>
            <a:r>
              <a:rPr lang="fr-FR" sz="2400" dirty="0"/>
              <a:t>       </a:t>
            </a:r>
          </a:p>
          <a:p>
            <a:pPr marL="0" indent="0">
              <a:buNone/>
            </a:pPr>
            <a:r>
              <a:rPr lang="fr-FR" dirty="0"/>
              <a:t>          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DADF76A-7A18-42EF-A799-800E857C5C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4893" y="5184852"/>
            <a:ext cx="1648429" cy="150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911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8312" y="2129881"/>
            <a:ext cx="6374939" cy="1231106"/>
          </a:xfrm>
        </p:spPr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41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468313" y="1888434"/>
            <a:ext cx="6920122" cy="4152633"/>
          </a:xfrm>
        </p:spPr>
        <p:txBody>
          <a:bodyPr vert="horz" lIns="0" tIns="0" rIns="0" bIns="0" rtlCol="0" anchor="t">
            <a:noAutofit/>
          </a:bodyPr>
          <a:lstStyle/>
          <a:p>
            <a:pPr marL="359410" lvl="1" indent="0">
              <a:buNone/>
            </a:pPr>
            <a:r>
              <a:rPr lang="en-GB" sz="2800" dirty="0">
                <a:solidFill>
                  <a:srgbClr val="007BA1"/>
                </a:solidFill>
                <a:latin typeface="Franklin Gothic Demi"/>
              </a:rPr>
              <a:t>Some facts</a:t>
            </a:r>
            <a:r>
              <a:rPr lang="en-GB" sz="3000" b="1" dirty="0">
                <a:solidFill>
                  <a:srgbClr val="007BA1"/>
                </a:solidFill>
              </a:rPr>
              <a:t> </a:t>
            </a:r>
            <a:endParaRPr lang="en-US" dirty="0"/>
          </a:p>
          <a:p>
            <a:pPr marL="719455" lvl="1" indent="-359410">
              <a:buFont typeface="Arial" panose="05000000000000000000" pitchFamily="2" charset="2"/>
              <a:buChar char="•"/>
            </a:pPr>
            <a:r>
              <a:rPr lang="en-GB" sz="3000" dirty="0"/>
              <a:t>No legal definition in the European Territorial Cooperation context</a:t>
            </a:r>
          </a:p>
          <a:p>
            <a:pPr marL="359410" lvl="1" indent="0">
              <a:buNone/>
            </a:pPr>
            <a:endParaRPr lang="en-GB" sz="1000" dirty="0"/>
          </a:p>
          <a:p>
            <a:pPr marL="719455" lvl="1" indent="-359410">
              <a:buFont typeface="Arial" panose="05000000000000000000" pitchFamily="2" charset="2"/>
              <a:buChar char="•"/>
            </a:pPr>
            <a:r>
              <a:rPr lang="en-GB" sz="3000" dirty="0"/>
              <a:t>The INTERREG logic rests mainly on the exchange of experience and the dissemination of results</a:t>
            </a:r>
          </a:p>
          <a:p>
            <a:pPr marL="359410" lvl="1" indent="0">
              <a:buNone/>
            </a:pPr>
            <a:endParaRPr lang="en-GB" sz="1000" dirty="0"/>
          </a:p>
          <a:p>
            <a:pPr marL="719455" lvl="1" indent="-359410">
              <a:buFont typeface="Arial" panose="05000000000000000000" pitchFamily="2" charset="2"/>
              <a:buChar char="•"/>
            </a:pPr>
            <a:r>
              <a:rPr lang="en-GB" sz="3000" dirty="0"/>
              <a:t>Most project beneficiaries already undertake some form of capitalisation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468312" y="975058"/>
            <a:ext cx="8207375" cy="4985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Franklin Gothic Demi" charset="0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Franklin Gothic Demi"/>
              </a:rPr>
              <a:t>1. What capitalisation </a:t>
            </a:r>
            <a:r>
              <a:rPr lang="en-GB" sz="3600" dirty="0">
                <a:solidFill>
                  <a:srgbClr val="007BA1"/>
                </a:solidFill>
                <a:latin typeface="Franklin Gothic Demi"/>
              </a:rPr>
              <a:t>IS</a:t>
            </a:r>
            <a:r>
              <a:rPr lang="en-GB" sz="3600" dirty="0">
                <a:latin typeface="Franklin Gothic Demi"/>
              </a:rPr>
              <a:t> and </a:t>
            </a:r>
            <a:r>
              <a:rPr lang="en-GB" sz="3600" dirty="0">
                <a:solidFill>
                  <a:srgbClr val="007BA1"/>
                </a:solidFill>
                <a:latin typeface="Franklin Gothic Demi"/>
              </a:rPr>
              <a:t>IS NOT</a:t>
            </a:r>
            <a:r>
              <a:rPr lang="en-GB" sz="3600" dirty="0">
                <a:solidFill>
                  <a:schemeClr val="accent1">
                    <a:lumMod val="50000"/>
                  </a:schemeClr>
                </a:solidFill>
                <a:latin typeface="Franklin Gothic Demi"/>
              </a:rPr>
              <a:t> </a:t>
            </a:r>
            <a:r>
              <a:rPr lang="en-GB" sz="3600" dirty="0">
                <a:latin typeface="Franklin Gothic Demi"/>
              </a:rPr>
              <a:t>?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231" y="2219392"/>
            <a:ext cx="4014343" cy="313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804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>
          <a:xfrm>
            <a:off x="468313" y="1689727"/>
            <a:ext cx="6944850" cy="4595864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007BA1"/>
                </a:solidFill>
                <a:latin typeface="Franklin Gothic Demi"/>
              </a:rPr>
              <a:t>Why capitalisation of experience matters?</a:t>
            </a:r>
          </a:p>
          <a:p>
            <a:pPr marL="0" indent="0">
              <a:buNone/>
            </a:pPr>
            <a:r>
              <a:rPr lang="en-US" sz="2800" u="sng" dirty="0"/>
              <a:t>Because: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programmes are more result-oriented =&gt; stronger focus on the quality of projects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financial resources become scarcer =&gt; need to </a:t>
            </a:r>
            <a:r>
              <a:rPr lang="en-US" sz="2800" dirty="0" err="1"/>
              <a:t>maximise</a:t>
            </a:r>
            <a:r>
              <a:rPr lang="en-US" sz="2800" dirty="0"/>
              <a:t> public funding on high-quality results for other actors/territories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due to the long history of financial support from INTERREG, a large number of initiatives have already been co-financed</a:t>
            </a:r>
            <a:endParaRPr lang="fr-FR" dirty="0"/>
          </a:p>
        </p:txBody>
      </p:sp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067060E-A148-48E0-A7F3-FFAAA120E9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24" y="4684429"/>
            <a:ext cx="2604209" cy="2103997"/>
          </a:xfrm>
          <a:prstGeom prst="rect">
            <a:avLst/>
          </a:prstGeom>
        </p:spPr>
      </p:pic>
      <p:sp>
        <p:nvSpPr>
          <p:cNvPr id="7" name="Titre 3">
            <a:extLst>
              <a:ext uri="{FF2B5EF4-FFF2-40B4-BE49-F238E27FC236}">
                <a16:creationId xmlns:a16="http://schemas.microsoft.com/office/drawing/2014/main" id="{0B5A1EAF-4A07-41F3-8F8E-7D38D5B8219F}"/>
              </a:ext>
            </a:extLst>
          </p:cNvPr>
          <p:cNvSpPr txBox="1">
            <a:spLocks/>
          </p:cNvSpPr>
          <p:nvPr/>
        </p:nvSpPr>
        <p:spPr>
          <a:xfrm>
            <a:off x="547825" y="800319"/>
            <a:ext cx="8207375" cy="4985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Franklin Gothic Demi" charset="0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Franklin Gothic Demi"/>
              </a:rPr>
              <a:t>1. What capitalisation </a:t>
            </a:r>
            <a:r>
              <a:rPr lang="en-GB" sz="3600" dirty="0">
                <a:solidFill>
                  <a:srgbClr val="007BA1"/>
                </a:solidFill>
                <a:latin typeface="Franklin Gothic Demi"/>
              </a:rPr>
              <a:t>IS</a:t>
            </a:r>
            <a:r>
              <a:rPr lang="en-GB" sz="3600" dirty="0">
                <a:latin typeface="Franklin Gothic Demi"/>
              </a:rPr>
              <a:t> and </a:t>
            </a:r>
            <a:r>
              <a:rPr lang="en-GB" sz="3600" dirty="0">
                <a:solidFill>
                  <a:srgbClr val="007BA1"/>
                </a:solidFill>
                <a:latin typeface="Franklin Gothic Demi"/>
              </a:rPr>
              <a:t>IS NOT</a:t>
            </a:r>
            <a:r>
              <a:rPr lang="en-GB" sz="3600" dirty="0">
                <a:solidFill>
                  <a:schemeClr val="accent1">
                    <a:lumMod val="50000"/>
                  </a:schemeClr>
                </a:solidFill>
                <a:latin typeface="Franklin Gothic Demi"/>
              </a:rPr>
              <a:t> </a:t>
            </a:r>
            <a:r>
              <a:rPr lang="en-GB" sz="3600" dirty="0">
                <a:latin typeface="Franklin Gothic Demi"/>
              </a:rPr>
              <a:t>?</a:t>
            </a:r>
            <a:endParaRPr lang="fr-FR" dirty="0">
              <a:latin typeface="Franklin Gothic Demi"/>
            </a:endParaRPr>
          </a:p>
        </p:txBody>
      </p:sp>
    </p:spTree>
    <p:extLst>
      <p:ext uri="{BB962C8B-B14F-4D97-AF65-F5344CB8AC3E}">
        <p14:creationId xmlns:p14="http://schemas.microsoft.com/office/powerpoint/2010/main" val="1957202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372702" y="1892896"/>
            <a:ext cx="8398596" cy="4448269"/>
          </a:xfrm>
        </p:spPr>
        <p:txBody>
          <a:bodyPr vert="horz" lIns="0" tIns="0" rIns="0" bIns="0" rtlCol="0" anchor="t">
            <a:noAutofit/>
          </a:bodyPr>
          <a:lstStyle/>
          <a:p>
            <a:pPr marL="359410" lvl="1" indent="0">
              <a:buNone/>
            </a:pPr>
            <a:r>
              <a:rPr lang="it-IT" sz="2800" dirty="0">
                <a:solidFill>
                  <a:srgbClr val="007BA1"/>
                </a:solidFill>
                <a:latin typeface="Franklin Gothic Demi"/>
              </a:rPr>
              <a:t>What is usually heard from the INTERREG community on capitalisation?</a:t>
            </a:r>
            <a:r>
              <a:rPr lang="it-IT" sz="2600" b="1" dirty="0">
                <a:solidFill>
                  <a:srgbClr val="007BA1"/>
                </a:solidFill>
              </a:rPr>
              <a:t> </a:t>
            </a:r>
            <a:endParaRPr lang="en-US"/>
          </a:p>
          <a:p>
            <a:pPr marL="719455" lvl="1" indent="-359410">
              <a:buFont typeface="Arial" charset="2"/>
              <a:buChar char="•"/>
            </a:pPr>
            <a:r>
              <a:rPr lang="it-IT" sz="2600" dirty="0"/>
              <a:t>Communication is a tool / a means for capitalisation</a:t>
            </a:r>
          </a:p>
          <a:p>
            <a:pPr marL="719455" lvl="1" indent="-359410">
              <a:buFont typeface="Arial" charset="2"/>
              <a:buChar char="•"/>
            </a:pPr>
            <a:r>
              <a:rPr lang="it-IT" sz="2600" dirty="0"/>
              <a:t>Capitalisation is sometimes over-used / «fashion» way of doing dissemination</a:t>
            </a:r>
          </a:p>
          <a:p>
            <a:pPr marL="719455" lvl="1" indent="-359410">
              <a:buFont typeface="Arial" charset="2"/>
              <a:buChar char="•"/>
            </a:pPr>
            <a:r>
              <a:rPr lang="it-IT" sz="2600" dirty="0"/>
              <a:t>Capitalisation is considered by many ETC programmes as a marketing process to enhance visibility of projects achievements</a:t>
            </a:r>
            <a:endParaRPr lang="fr-FR" sz="2600" dirty="0"/>
          </a:p>
          <a:p>
            <a:pPr marL="719455" lvl="1" indent="-359410">
              <a:buFont typeface="Arial" charset="2"/>
              <a:buChar char="•"/>
            </a:pPr>
            <a:r>
              <a:rPr lang="it-IT" sz="2600" dirty="0"/>
              <a:t>Need to clarify what is capitalisation, transfer and mainstreaming </a:t>
            </a:r>
            <a:endParaRPr lang="fr-FR" sz="2600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F0A7A699-D472-454F-8207-61364773E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98598"/>
          </a:xfrm>
        </p:spPr>
        <p:txBody>
          <a:bodyPr/>
          <a:lstStyle/>
          <a:p>
            <a:r>
              <a:rPr lang="en-GB" sz="3600" dirty="0">
                <a:latin typeface="Franklin Gothic Demi"/>
              </a:rPr>
              <a:t>1. What capitalisation </a:t>
            </a:r>
            <a:r>
              <a:rPr lang="en-GB" sz="3600" dirty="0">
                <a:solidFill>
                  <a:srgbClr val="007BA1"/>
                </a:solidFill>
                <a:latin typeface="Franklin Gothic Demi"/>
              </a:rPr>
              <a:t>IS</a:t>
            </a:r>
            <a:r>
              <a:rPr lang="en-GB" sz="3600" dirty="0">
                <a:latin typeface="Franklin Gothic Demi"/>
              </a:rPr>
              <a:t> and </a:t>
            </a:r>
            <a:r>
              <a:rPr lang="en-GB" sz="3600" dirty="0">
                <a:solidFill>
                  <a:srgbClr val="007BA1"/>
                </a:solidFill>
                <a:latin typeface="Franklin Gothic Demi"/>
              </a:rPr>
              <a:t>IS NOT </a:t>
            </a:r>
            <a:r>
              <a:rPr lang="en-GB" sz="3600" dirty="0">
                <a:latin typeface="Franklin Gothic Demi"/>
              </a:rPr>
              <a:t>?</a:t>
            </a:r>
            <a:endParaRPr lang="fr-FR" dirty="0">
              <a:latin typeface="Franklin Gothic Demi"/>
            </a:endParaRPr>
          </a:p>
        </p:txBody>
      </p:sp>
    </p:spTree>
    <p:extLst>
      <p:ext uri="{BB962C8B-B14F-4D97-AF65-F5344CB8AC3E}">
        <p14:creationId xmlns:p14="http://schemas.microsoft.com/office/powerpoint/2010/main" val="420105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0C65522-DDD4-4DA6-8B29-03FE0C033E90}"/>
              </a:ext>
            </a:extLst>
          </p:cNvPr>
          <p:cNvSpPr/>
          <p:nvPr/>
        </p:nvSpPr>
        <p:spPr>
          <a:xfrm>
            <a:off x="601965" y="4075042"/>
            <a:ext cx="7428852" cy="1281417"/>
          </a:xfrm>
          <a:prstGeom prst="rect">
            <a:avLst/>
          </a:prstGeom>
          <a:solidFill>
            <a:srgbClr val="F6D1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273974" y="1704440"/>
            <a:ext cx="7673251" cy="4892212"/>
          </a:xfrm>
        </p:spPr>
        <p:txBody>
          <a:bodyPr vert="horz" lIns="0" tIns="0" rIns="0" bIns="0" rtlCol="0" anchor="t">
            <a:noAutofit/>
          </a:bodyPr>
          <a:lstStyle/>
          <a:p>
            <a:pPr marL="359410" lvl="1" indent="0">
              <a:buNone/>
            </a:pPr>
            <a:r>
              <a:rPr lang="en-GB" sz="2800" dirty="0">
                <a:latin typeface="Franklin Gothic Demi"/>
              </a:rPr>
              <a:t>Three main goals for capitalisation in ETC programmes 2014-2020</a:t>
            </a:r>
            <a:endParaRPr lang="en-US">
              <a:latin typeface="Franklin Gothic Demi"/>
            </a:endParaRPr>
          </a:p>
          <a:p>
            <a:pPr marL="719455" lvl="1" indent="-359410">
              <a:buFont typeface="Arial" panose="05000000000000000000" pitchFamily="2" charset="2"/>
              <a:buChar char="•"/>
            </a:pPr>
            <a:r>
              <a:rPr lang="it-IT" sz="2400" dirty="0"/>
              <a:t>capitalise for enhancing visibility of projects /programmes achievements (</a:t>
            </a:r>
            <a:r>
              <a:rPr lang="it-IT" sz="2400" b="1" dirty="0">
                <a:solidFill>
                  <a:srgbClr val="007BA1"/>
                </a:solidFill>
              </a:rPr>
              <a:t>communication-oriented</a:t>
            </a:r>
            <a:r>
              <a:rPr lang="it-IT" sz="2400" dirty="0"/>
              <a:t>)...</a:t>
            </a:r>
            <a:r>
              <a:rPr lang="it-IT" sz="2400" u="sng" dirty="0"/>
              <a:t>but it is rather the «dissemination of in-depth analysis»</a:t>
            </a:r>
            <a:endParaRPr lang="fr-FR" sz="2400" dirty="0"/>
          </a:p>
          <a:p>
            <a:pPr marL="719455" lvl="1" indent="-359410">
              <a:buFont typeface="Arial" panose="05000000000000000000" pitchFamily="2" charset="2"/>
              <a:buChar char="•"/>
            </a:pPr>
            <a:r>
              <a:rPr lang="it-IT" sz="2400" dirty="0"/>
              <a:t>capitalise for identifying good practices and promoting the transfer of projects results (or even management practices) (</a:t>
            </a:r>
            <a:r>
              <a:rPr lang="it-IT" sz="2400" b="1" dirty="0">
                <a:solidFill>
                  <a:srgbClr val="007BA1"/>
                </a:solidFill>
              </a:rPr>
              <a:t>knowledge reuse -oriented</a:t>
            </a:r>
            <a:r>
              <a:rPr lang="it-IT" sz="2400" dirty="0"/>
              <a:t>)</a:t>
            </a:r>
            <a:endParaRPr lang="fr-FR" sz="2400" dirty="0"/>
          </a:p>
          <a:p>
            <a:pPr marL="719455" lvl="1" indent="-359410">
              <a:buFont typeface="Arial" panose="05000000000000000000" pitchFamily="2" charset="2"/>
              <a:buChar char="•"/>
            </a:pPr>
            <a:r>
              <a:rPr lang="it-IT" sz="2400" dirty="0"/>
              <a:t>capitalise for enhancing programmes impacts and future positioning (</a:t>
            </a:r>
            <a:r>
              <a:rPr lang="it-IT" sz="2400" b="1" dirty="0">
                <a:solidFill>
                  <a:srgbClr val="007BA1"/>
                </a:solidFill>
              </a:rPr>
              <a:t>results/impact evaluation-oriented</a:t>
            </a:r>
            <a:r>
              <a:rPr lang="it-IT" sz="2400" dirty="0"/>
              <a:t>)</a:t>
            </a:r>
            <a:endParaRPr lang="fr-FR" sz="2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9399" y="2368479"/>
            <a:ext cx="2951635" cy="2302912"/>
          </a:xfrm>
          <a:prstGeom prst="rect">
            <a:avLst/>
          </a:prstGeom>
        </p:spPr>
      </p:pic>
      <p:sp>
        <p:nvSpPr>
          <p:cNvPr id="7" name="Titre 3">
            <a:extLst>
              <a:ext uri="{FF2B5EF4-FFF2-40B4-BE49-F238E27FC236}">
                <a16:creationId xmlns:a16="http://schemas.microsoft.com/office/drawing/2014/main" id="{AD5AC866-782A-452B-A288-25EADF8B6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98598"/>
          </a:xfrm>
        </p:spPr>
        <p:txBody>
          <a:bodyPr/>
          <a:lstStyle/>
          <a:p>
            <a:r>
              <a:rPr lang="en-GB" sz="3600" dirty="0">
                <a:latin typeface="Franklin Gothic Demi"/>
              </a:rPr>
              <a:t>1. What capitalisation </a:t>
            </a:r>
            <a:r>
              <a:rPr lang="en-GB" sz="3600" dirty="0">
                <a:solidFill>
                  <a:srgbClr val="007BA1"/>
                </a:solidFill>
                <a:latin typeface="Franklin Gothic Demi"/>
              </a:rPr>
              <a:t>IS</a:t>
            </a:r>
            <a:r>
              <a:rPr lang="en-GB" sz="3600" dirty="0">
                <a:latin typeface="Franklin Gothic Demi"/>
              </a:rPr>
              <a:t> and </a:t>
            </a:r>
            <a:r>
              <a:rPr lang="en-GB" sz="3600" dirty="0">
                <a:solidFill>
                  <a:srgbClr val="007BA1"/>
                </a:solidFill>
                <a:latin typeface="Franklin Gothic Demi"/>
              </a:rPr>
              <a:t>IS NOT</a:t>
            </a:r>
            <a:r>
              <a:rPr lang="en-GB" sz="3600" dirty="0">
                <a:solidFill>
                  <a:schemeClr val="accent1">
                    <a:lumMod val="50000"/>
                  </a:schemeClr>
                </a:solidFill>
                <a:latin typeface="Franklin Gothic Demi"/>
              </a:rPr>
              <a:t> </a:t>
            </a:r>
            <a:r>
              <a:rPr lang="en-GB" sz="3600" dirty="0">
                <a:latin typeface="Franklin Gothic Demi"/>
              </a:rPr>
              <a:t>?</a:t>
            </a:r>
            <a:endParaRPr lang="fr-FR" dirty="0">
              <a:latin typeface="Franklin Gothic Demi"/>
            </a:endParaRPr>
          </a:p>
        </p:txBody>
      </p:sp>
    </p:spTree>
    <p:extLst>
      <p:ext uri="{BB962C8B-B14F-4D97-AF65-F5344CB8AC3E}">
        <p14:creationId xmlns:p14="http://schemas.microsoft.com/office/powerpoint/2010/main" val="1451253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373365" y="1987826"/>
            <a:ext cx="8084835" cy="2136913"/>
          </a:xfrm>
          <a:solidFill>
            <a:srgbClr val="F6D15E"/>
          </a:solidFill>
        </p:spPr>
        <p:txBody>
          <a:bodyPr vert="horz" lIns="0" tIns="0" rIns="0" bIns="0" rtlCol="0" anchor="t">
            <a:noAutofit/>
          </a:bodyPr>
          <a:lstStyle/>
          <a:p>
            <a:pPr marL="359410" lvl="1" indent="0">
              <a:buNone/>
            </a:pPr>
            <a:r>
              <a:rPr lang="en-GB" sz="3200" dirty="0">
                <a:solidFill>
                  <a:srgbClr val="007BA1"/>
                </a:solidFill>
                <a:latin typeface="Franklin Gothic Demi"/>
              </a:rPr>
              <a:t>Conclusion:</a:t>
            </a:r>
          </a:p>
          <a:p>
            <a:pPr marL="359410" lvl="1" indent="0">
              <a:buNone/>
            </a:pPr>
            <a:r>
              <a:rPr lang="en-GB" sz="3000" dirty="0"/>
              <a:t>The reuse and transfer of knowledge should be the cornerstone of capitalisation of experiences in ETC programmes over 2021-2027</a:t>
            </a:r>
          </a:p>
        </p:txBody>
      </p:sp>
      <p:sp>
        <p:nvSpPr>
          <p:cNvPr id="7" name="Titre 3">
            <a:extLst>
              <a:ext uri="{FF2B5EF4-FFF2-40B4-BE49-F238E27FC236}">
                <a16:creationId xmlns:a16="http://schemas.microsoft.com/office/drawing/2014/main" id="{AD5AC866-782A-452B-A288-25EADF8B6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98598"/>
          </a:xfrm>
        </p:spPr>
        <p:txBody>
          <a:bodyPr/>
          <a:lstStyle/>
          <a:p>
            <a:r>
              <a:rPr lang="en-GB" sz="3600" dirty="0">
                <a:latin typeface="Franklin Gothic Demi"/>
              </a:rPr>
              <a:t>1. What capitalisation </a:t>
            </a:r>
            <a:r>
              <a:rPr lang="en-GB" sz="3600" dirty="0">
                <a:solidFill>
                  <a:srgbClr val="007BA1"/>
                </a:solidFill>
                <a:latin typeface="Franklin Gothic Demi"/>
              </a:rPr>
              <a:t>IS</a:t>
            </a:r>
            <a:r>
              <a:rPr lang="en-GB" sz="3600" dirty="0">
                <a:latin typeface="Franklin Gothic Demi"/>
              </a:rPr>
              <a:t> and </a:t>
            </a:r>
            <a:r>
              <a:rPr lang="en-GB" sz="3600" dirty="0">
                <a:solidFill>
                  <a:srgbClr val="007BA1"/>
                </a:solidFill>
                <a:latin typeface="Franklin Gothic Demi"/>
              </a:rPr>
              <a:t>IS NOT</a:t>
            </a:r>
            <a:r>
              <a:rPr lang="en-GB" sz="3600" dirty="0">
                <a:solidFill>
                  <a:schemeClr val="accent1">
                    <a:lumMod val="50000"/>
                  </a:schemeClr>
                </a:solidFill>
                <a:latin typeface="Franklin Gothic Demi"/>
              </a:rPr>
              <a:t> </a:t>
            </a:r>
            <a:r>
              <a:rPr lang="en-GB" sz="3600" dirty="0">
                <a:latin typeface="Franklin Gothic Demi"/>
              </a:rPr>
              <a:t>?</a:t>
            </a:r>
            <a:endParaRPr lang="fr-FR" dirty="0">
              <a:latin typeface="Franklin Gothic Demi"/>
            </a:endParaRPr>
          </a:p>
        </p:txBody>
      </p:sp>
      <p:pic>
        <p:nvPicPr>
          <p:cNvPr id="8" name="Imagen 6" descr="Una persona con una raqueta de tenis&#10;&#10;Descripción generada automáticamente">
            <a:extLst>
              <a:ext uri="{FF2B5EF4-FFF2-40B4-BE49-F238E27FC236}">
                <a16:creationId xmlns:a16="http://schemas.microsoft.com/office/drawing/2014/main" id="{57138EFC-7D81-42BF-BFE6-912723FE0F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835" y="4293705"/>
            <a:ext cx="2924766" cy="2361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16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id="{4D1036AA-8BEC-4E46-9F89-5CA4A914A8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0803549"/>
              </p:ext>
            </p:extLst>
          </p:nvPr>
        </p:nvGraphicFramePr>
        <p:xfrm>
          <a:off x="1054273" y="1965225"/>
          <a:ext cx="7141029" cy="3434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0EE9B6DF-E1A2-4FE0-B31A-969E2D4A9CCC}"/>
              </a:ext>
            </a:extLst>
          </p:cNvPr>
          <p:cNvSpPr/>
          <p:nvPr/>
        </p:nvSpPr>
        <p:spPr>
          <a:xfrm>
            <a:off x="882592" y="5501036"/>
            <a:ext cx="7375356" cy="819912"/>
          </a:xfrm>
          <a:prstGeom prst="roundRect">
            <a:avLst/>
          </a:prstGeom>
          <a:solidFill>
            <a:srgbClr val="F6D15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Capitalisation of experiences = final result of this human exchange process (from learning about INTERREG achievements to re-use (transfer)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F1F0C591-E1A5-4336-A102-D73498FD89D1}"/>
              </a:ext>
            </a:extLst>
          </p:cNvPr>
          <p:cNvSpPr txBox="1">
            <a:spLocks/>
          </p:cNvSpPr>
          <p:nvPr/>
        </p:nvSpPr>
        <p:spPr>
          <a:xfrm>
            <a:off x="522513" y="775413"/>
            <a:ext cx="8207375" cy="3877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Franklin Gothic Demi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charset="0"/>
                <a:ea typeface="+mj-ea"/>
                <a:cs typeface="+mj-cs"/>
              </a:rPr>
              <a:t>2. Basic concepts for capitalisation of experiences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Demi" charset="0"/>
              <a:ea typeface="+mj-ea"/>
              <a:cs typeface="+mj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8403809-1721-4D16-839E-F6AE5CE75B00}"/>
              </a:ext>
            </a:extLst>
          </p:cNvPr>
          <p:cNvSpPr txBox="1"/>
          <p:nvPr/>
        </p:nvSpPr>
        <p:spPr>
          <a:xfrm>
            <a:off x="2866378" y="1304473"/>
            <a:ext cx="3516654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800" dirty="0">
                <a:solidFill>
                  <a:srgbClr val="007BA1"/>
                </a:solidFill>
                <a:latin typeface="Franklin Gothic Demi"/>
              </a:rPr>
              <a:t>Conceptual approach</a:t>
            </a:r>
            <a:endParaRPr lang="en-US" sz="2800">
              <a:solidFill>
                <a:srgbClr val="007BA1"/>
              </a:solidFill>
              <a:latin typeface="Franklin Gothic Demi"/>
              <a:cs typeface="Calibri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981A5A6-0784-46C1-9C48-51979A5A3C1C}"/>
              </a:ext>
            </a:extLst>
          </p:cNvPr>
          <p:cNvSpPr txBox="1"/>
          <p:nvPr/>
        </p:nvSpPr>
        <p:spPr>
          <a:xfrm>
            <a:off x="1177607" y="2005402"/>
            <a:ext cx="188809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400" dirty="0">
                <a:solidFill>
                  <a:srgbClr val="F6D15E"/>
                </a:solidFill>
                <a:latin typeface="Franklin Gothic Demi"/>
              </a:rPr>
              <a:t>OFFER SIDE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EFED2-B911-4618-BC76-45F375084F91}"/>
              </a:ext>
            </a:extLst>
          </p:cNvPr>
          <p:cNvSpPr txBox="1"/>
          <p:nvPr/>
        </p:nvSpPr>
        <p:spPr>
          <a:xfrm>
            <a:off x="5980497" y="1965160"/>
            <a:ext cx="211669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400" dirty="0">
                <a:solidFill>
                  <a:srgbClr val="F6D15E"/>
                </a:solidFill>
                <a:latin typeface="Franklin Gothic Demi"/>
              </a:rPr>
              <a:t>DEMAND SIDE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989194D-DB7E-4F88-87CC-49FB613B1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11114" y="295274"/>
            <a:ext cx="2047875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057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>
          <a:xfrm>
            <a:off x="398738" y="1742241"/>
            <a:ext cx="8586236" cy="3544742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F6D15E"/>
                </a:solidFill>
                <a:latin typeface="Franklin Gothic Demi"/>
              </a:rPr>
              <a:t>(OFFER SIDE)</a:t>
            </a:r>
          </a:p>
          <a:p>
            <a:pPr marL="457200" indent="-457200">
              <a:buFont typeface="Arial" panose="05000000000000000000" pitchFamily="2" charset="2"/>
              <a:buChar char="•"/>
            </a:pPr>
            <a:r>
              <a:rPr lang="en-US" sz="2800" dirty="0">
                <a:solidFill>
                  <a:srgbClr val="007BA1"/>
                </a:solidFill>
                <a:latin typeface="Franklin Gothic Demi"/>
              </a:rPr>
              <a:t>Not all projects results need/can be </a:t>
            </a:r>
            <a:r>
              <a:rPr lang="en-US" sz="2800" dirty="0" err="1">
                <a:solidFill>
                  <a:srgbClr val="007BA1"/>
                </a:solidFill>
                <a:latin typeface="Franklin Gothic Demi"/>
              </a:rPr>
              <a:t>capitalised</a:t>
            </a:r>
            <a:endParaRPr lang="en-US" sz="2800" dirty="0">
              <a:solidFill>
                <a:srgbClr val="007BA1"/>
              </a:solidFill>
              <a:latin typeface="Franklin Gothic Demi"/>
            </a:endParaRP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800" dirty="0"/>
              <a:t>Need to reflect upon what deserves to be </a:t>
            </a:r>
            <a:r>
              <a:rPr lang="en-US" sz="2800" dirty="0" err="1"/>
              <a:t>capitalised</a:t>
            </a:r>
            <a:r>
              <a:rPr lang="en-US" sz="2800" dirty="0"/>
              <a:t> considering: </a:t>
            </a:r>
          </a:p>
          <a:p>
            <a:pPr marL="0" indent="0">
              <a:buNone/>
            </a:pPr>
            <a:r>
              <a:rPr lang="en-US" sz="2800" dirty="0"/>
              <a:t>1/ strong potential for re-use/replication ; </a:t>
            </a:r>
          </a:p>
          <a:p>
            <a:pPr marL="0" indent="0">
              <a:buNone/>
            </a:pPr>
            <a:r>
              <a:rPr lang="en-US" sz="2800" dirty="0"/>
              <a:t>2/ interest from potential re-users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2FDA721-495A-4691-A074-0F12D9E8A5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08839" y="5115759"/>
            <a:ext cx="2019300" cy="1485900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10FE061-3B50-45BD-9E1B-349FD282025F}"/>
              </a:ext>
            </a:extLst>
          </p:cNvPr>
          <p:cNvSpPr txBox="1">
            <a:spLocks/>
          </p:cNvSpPr>
          <p:nvPr/>
        </p:nvSpPr>
        <p:spPr>
          <a:xfrm>
            <a:off x="522513" y="775413"/>
            <a:ext cx="8207375" cy="3877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Franklin Gothic Demi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charset="0"/>
                <a:ea typeface="+mj-ea"/>
                <a:cs typeface="+mj-cs"/>
              </a:rPr>
              <a:t>2. Basic concepts for capitalisation of experiences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Demi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04089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>
          <a:xfrm>
            <a:off x="417569" y="876875"/>
            <a:ext cx="7568783" cy="4595864"/>
          </a:xfrm>
        </p:spPr>
        <p:txBody>
          <a:bodyPr vert="horz" lIns="0" tIns="0" rIns="0" bIns="0" rtlCol="0" anchor="t">
            <a:noAutofit/>
          </a:bodyPr>
          <a:lstStyle/>
          <a:p>
            <a:pPr marL="457200" indent="-457200">
              <a:buFont typeface="Arial" panose="05000000000000000000" pitchFamily="2" charset="2"/>
              <a:buChar char="•"/>
            </a:pPr>
            <a:r>
              <a:rPr lang="en-GB" sz="2800" dirty="0">
                <a:solidFill>
                  <a:srgbClr val="007BA1"/>
                </a:solidFill>
                <a:latin typeface="Franklin Gothic Demi"/>
              </a:rPr>
              <a:t>Not all projects results need/can be capitalised</a:t>
            </a:r>
            <a:r>
              <a:rPr lang="en-GB" sz="2800" b="1" dirty="0">
                <a:solidFill>
                  <a:srgbClr val="007BA1"/>
                </a:solidFill>
              </a:rPr>
              <a:t> </a:t>
            </a:r>
            <a:endParaRPr lang="en-US"/>
          </a:p>
          <a:p>
            <a:pPr marL="0" indent="0">
              <a:buNone/>
            </a:pPr>
            <a:r>
              <a:rPr lang="en-GB" sz="2400" dirty="0">
                <a:latin typeface="Franklin Gothic Demi"/>
              </a:rPr>
              <a:t>Need to reflect upon what deserves to be capitalised considering </a:t>
            </a:r>
            <a:r>
              <a:rPr lang="en-GB" sz="2400" b="1" dirty="0">
                <a:solidFill>
                  <a:srgbClr val="007BA1"/>
                </a:solidFill>
                <a:latin typeface="Franklin Gothic Demi"/>
              </a:rPr>
              <a:t>(in more details)</a:t>
            </a:r>
          </a:p>
          <a:p>
            <a:pPr marL="359410" indent="-359410"/>
            <a:r>
              <a:rPr lang="en-GB" sz="2400" dirty="0"/>
              <a:t>The operational dimension of the project / output (capacity to be re-used, developed by other stakeholders)</a:t>
            </a:r>
          </a:p>
          <a:p>
            <a:pPr marL="359410" indent="-359410"/>
            <a:r>
              <a:rPr lang="en-GB" sz="2400" dirty="0"/>
              <a:t>The innovation dimension / added value of the project and output as compared to existing deliverables (knowledge management…)</a:t>
            </a:r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528EF92-3EA0-4F8F-AFB0-C7D380C74A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08839" y="5115759"/>
            <a:ext cx="20193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9089"/>
      </p:ext>
    </p:extLst>
  </p:cSld>
  <p:clrMapOvr>
    <a:masterClrMapping/>
  </p:clrMapOvr>
</p:sld>
</file>

<file path=ppt/theme/theme1.xml><?xml version="1.0" encoding="utf-8"?>
<a:theme xmlns:a="http://schemas.openxmlformats.org/drawingml/2006/main" name="Interact_V04_WIN">
  <a:themeElements>
    <a:clrScheme name="Interact_Farb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1E7F7"/>
      </a:accent1>
      <a:accent2>
        <a:srgbClr val="007BA1"/>
      </a:accent2>
      <a:accent3>
        <a:srgbClr val="FBB900"/>
      </a:accent3>
      <a:accent4>
        <a:srgbClr val="E1BF8C"/>
      </a:accent4>
      <a:accent5>
        <a:srgbClr val="706D67"/>
      </a:accent5>
      <a:accent6>
        <a:srgbClr val="BDBCB6"/>
      </a:accent6>
      <a:hlink>
        <a:srgbClr val="8EBED1"/>
      </a:hlink>
      <a:folHlink>
        <a:srgbClr val="918C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äsentation4" id="{37871415-CF3D-7B41-A9E4-29BCA44AEF3F}" vid="{43B0D174-BE00-284B-B984-F0300C4AD6A5}"/>
    </a:ext>
  </a:extLst>
</a:theme>
</file>

<file path=ppt/theme/theme2.xml><?xml version="1.0" encoding="utf-8"?>
<a:theme xmlns:a="http://schemas.openxmlformats.org/drawingml/2006/main" name="CONTENT MASTER">
  <a:themeElements>
    <a:clrScheme name="Interact_Farbpalette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1E7F7"/>
      </a:accent1>
      <a:accent2>
        <a:srgbClr val="007BA1"/>
      </a:accent2>
      <a:accent3>
        <a:srgbClr val="FBB900"/>
      </a:accent3>
      <a:accent4>
        <a:srgbClr val="E1BF8C"/>
      </a:accent4>
      <a:accent5>
        <a:srgbClr val="706D67"/>
      </a:accent5>
      <a:accent6>
        <a:srgbClr val="BDBCB6"/>
      </a:accent6>
      <a:hlink>
        <a:srgbClr val="8EBED1"/>
      </a:hlink>
      <a:folHlink>
        <a:srgbClr val="918C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4" id="{37871415-CF3D-7B41-A9E4-29BCA44AEF3F}" vid="{779C84DC-54AD-8441-ABD8-F86FAE53E45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Interact_V05</Template>
  <TotalTime>12103</TotalTime>
  <Words>1125</Words>
  <Application>Microsoft Macintosh PowerPoint</Application>
  <PresentationFormat>On-screen Show (4:3)</PresentationFormat>
  <Paragraphs>134</Paragraphs>
  <Slides>17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</vt:lpstr>
      <vt:lpstr>Calibri</vt:lpstr>
      <vt:lpstr>Courier New</vt:lpstr>
      <vt:lpstr>Franklin Gothic Book</vt:lpstr>
      <vt:lpstr>Franklin Gothic Book Standard</vt:lpstr>
      <vt:lpstr>Franklin Gothic Demi</vt:lpstr>
      <vt:lpstr>Franklin Gothic Medium</vt:lpstr>
      <vt:lpstr>Symbol</vt:lpstr>
      <vt:lpstr>Interact_V04_WIN</vt:lpstr>
      <vt:lpstr>CONTENT MASTER</vt:lpstr>
      <vt:lpstr>Thème Office</vt:lpstr>
      <vt:lpstr>Get prepared for more capitalisation in the period 2021-2027!</vt:lpstr>
      <vt:lpstr>PowerPoint Presentation</vt:lpstr>
      <vt:lpstr>PowerPoint Presentation</vt:lpstr>
      <vt:lpstr>1. What capitalisation IS and IS NOT ?</vt:lpstr>
      <vt:lpstr>1. What capitalisation IS and IS NOT ?</vt:lpstr>
      <vt:lpstr>1. What capitalisation IS and IS NOT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4. Some final thoughts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Highlights from the Interact Capitalisation survey</dc:title>
  <dc:creator>Nebojsa Nikolic</dc:creator>
  <cp:lastModifiedBy>gauthier bas</cp:lastModifiedBy>
  <cp:revision>232</cp:revision>
  <cp:lastPrinted>2021-10-21T20:16:02Z</cp:lastPrinted>
  <dcterms:created xsi:type="dcterms:W3CDTF">2019-06-14T12:53:28Z</dcterms:created>
  <dcterms:modified xsi:type="dcterms:W3CDTF">2022-11-04T12:39:38Z</dcterms:modified>
</cp:coreProperties>
</file>